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8" r:id="rId2"/>
  </p:sldIdLst>
  <p:sldSz cx="27432000" cy="3657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key, Kimberly A." initials="AKA" lastIdx="1" clrIdx="0">
    <p:extLst>
      <p:ext uri="{19B8F6BF-5375-455C-9EA6-DF929625EA0E}">
        <p15:presenceInfo xmlns:p15="http://schemas.microsoft.com/office/powerpoint/2012/main" userId="S::kua@ornl.gov::0a8bccc4-92df-4668-948f-e7034f38877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D9"/>
    <a:srgbClr val="EDF8B1"/>
    <a:srgbClr val="7FCDBB"/>
    <a:srgbClr val="C7E9B4"/>
    <a:srgbClr val="41B6C4"/>
    <a:srgbClr val="225EA8"/>
    <a:srgbClr val="0C2C84"/>
    <a:srgbClr val="1D91C0"/>
    <a:srgbClr val="106D7F"/>
    <a:srgbClr val="3277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54" autoAdjust="0"/>
    <p:restoredTop sz="91961" autoAdjust="0"/>
  </p:normalViewPr>
  <p:slideViewPr>
    <p:cSldViewPr snapToGrid="0" snapToObjects="1">
      <p:cViewPr>
        <p:scale>
          <a:sx n="50" d="100"/>
          <a:sy n="50" d="100"/>
        </p:scale>
        <p:origin x="366" y="-72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2733867"/>
          </a:xfrm>
        </p:spPr>
        <p:txBody>
          <a:bodyPr anchor="b"/>
          <a:lstStyle>
            <a:lvl1pPr algn="ctr"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19210869"/>
            <a:ext cx="20574000" cy="8830731"/>
          </a:xfrm>
        </p:spPr>
        <p:txBody>
          <a:bodyPr/>
          <a:lstStyle>
            <a:lvl1pPr marL="0" indent="0" algn="ctr">
              <a:buNone/>
              <a:defRPr sz="7200"/>
            </a:lvl1pPr>
            <a:lvl2pPr marL="1371600" indent="0" algn="ctr">
              <a:buNone/>
              <a:defRPr sz="6000"/>
            </a:lvl2pPr>
            <a:lvl3pPr marL="2743200" indent="0" algn="ctr">
              <a:buNone/>
              <a:defRPr sz="5400"/>
            </a:lvl3pPr>
            <a:lvl4pPr marL="4114800" indent="0" algn="ctr">
              <a:buNone/>
              <a:defRPr sz="4800"/>
            </a:lvl4pPr>
            <a:lvl5pPr marL="5486400" indent="0" algn="ctr">
              <a:buNone/>
              <a:defRPr sz="4800"/>
            </a:lvl5pPr>
            <a:lvl6pPr marL="6858000" indent="0" algn="ctr">
              <a:buNone/>
              <a:defRPr sz="4800"/>
            </a:lvl6pPr>
            <a:lvl7pPr marL="8229600" indent="0" algn="ctr">
              <a:buNone/>
              <a:defRPr sz="4800"/>
            </a:lvl7pPr>
            <a:lvl8pPr marL="9601200" indent="0" algn="ctr">
              <a:buNone/>
              <a:defRPr sz="4800"/>
            </a:lvl8pPr>
            <a:lvl9pPr marL="10972800" indent="0" algn="ctr">
              <a:buNone/>
              <a:defRPr sz="4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31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86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1947334"/>
            <a:ext cx="5915025" cy="309964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1947334"/>
            <a:ext cx="17402175" cy="3099646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53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85936"/>
            <a:ext cx="23317200" cy="1996921"/>
          </a:xfrm>
        </p:spPr>
        <p:txBody>
          <a:bodyPr anchor="b">
            <a:normAutofit/>
          </a:bodyPr>
          <a:lstStyle>
            <a:lvl1pPr algn="l">
              <a:defRPr sz="8000" b="1" i="0">
                <a:solidFill>
                  <a:srgbClr val="308AE9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3"/>
          <p:cNvSpPr>
            <a:spLocks noGrp="1"/>
          </p:cNvSpPr>
          <p:nvPr>
            <p:ph type="body" sz="quarter" idx="13"/>
          </p:nvPr>
        </p:nvSpPr>
        <p:spPr>
          <a:xfrm>
            <a:off x="2057401" y="10394143"/>
            <a:ext cx="11023206" cy="5140286"/>
          </a:xfrm>
        </p:spPr>
        <p:txBody>
          <a:bodyPr>
            <a:normAutofit/>
          </a:bodyPr>
          <a:lstStyle>
            <a:lvl1pPr marL="325756" indent="-325756">
              <a:buClr>
                <a:srgbClr val="308AE9"/>
              </a:buClr>
              <a:defRPr sz="3800"/>
            </a:lvl1pPr>
            <a:lvl2pPr marL="817246" indent="-491490">
              <a:buClr>
                <a:srgbClr val="308AE9"/>
              </a:buClr>
              <a:defRPr sz="3800"/>
            </a:lvl2pPr>
            <a:lvl3pPr marL="1143000" indent="-325756">
              <a:buClr>
                <a:srgbClr val="308AE9"/>
              </a:buClr>
              <a:defRPr sz="3800"/>
            </a:lvl3pPr>
            <a:lvl4pPr marL="1632586" indent="-489586">
              <a:buClr>
                <a:srgbClr val="308AE9"/>
              </a:buClr>
              <a:defRPr sz="3800"/>
            </a:lvl4pPr>
            <a:lvl5pPr marL="2068830" indent="-436246">
              <a:buClr>
                <a:srgbClr val="308AE9"/>
              </a:buClr>
              <a:defRPr sz="3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2057402" y="9002400"/>
            <a:ext cx="11023206" cy="1391742"/>
          </a:xfrm>
        </p:spPr>
        <p:txBody>
          <a:bodyPr>
            <a:normAutofit/>
          </a:bodyPr>
          <a:lstStyle>
            <a:lvl1pPr marL="0" indent="0" algn="l">
              <a:buNone/>
              <a:defRPr sz="4300" b="1" baseline="0">
                <a:solidFill>
                  <a:srgbClr val="308AE9"/>
                </a:solidFill>
                <a:latin typeface="Arial"/>
              </a:defRPr>
            </a:lvl1pPr>
          </a:lstStyle>
          <a:p>
            <a:pPr lvl="0"/>
            <a:r>
              <a:rPr lang="en-US" dirty="0"/>
              <a:t>Header and text style 1</a:t>
            </a:r>
          </a:p>
        </p:txBody>
      </p:sp>
    </p:spTree>
    <p:extLst>
      <p:ext uri="{BB962C8B-B14F-4D97-AF65-F5344CB8AC3E}">
        <p14:creationId xmlns:p14="http://schemas.microsoft.com/office/powerpoint/2010/main" val="3218590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880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9118611"/>
            <a:ext cx="23660100" cy="15214597"/>
          </a:xfrm>
        </p:spPr>
        <p:txBody>
          <a:bodyPr anchor="b"/>
          <a:lstStyle>
            <a:lvl1pPr>
              <a:defRPr sz="1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24477144"/>
            <a:ext cx="23660100" cy="8000997"/>
          </a:xfrm>
        </p:spPr>
        <p:txBody>
          <a:bodyPr/>
          <a:lstStyle>
            <a:lvl1pPr marL="0" indent="0">
              <a:buNone/>
              <a:defRPr sz="7200">
                <a:solidFill>
                  <a:schemeClr val="tx1"/>
                </a:solidFill>
              </a:defRPr>
            </a:lvl1pPr>
            <a:lvl2pPr marL="1371600" indent="0">
              <a:buNone/>
              <a:defRPr sz="6000">
                <a:solidFill>
                  <a:schemeClr val="tx1">
                    <a:tint val="75000"/>
                  </a:schemeClr>
                </a:solidFill>
              </a:defRPr>
            </a:lvl2pPr>
            <a:lvl3pPr marL="274320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3pPr>
            <a:lvl4pPr marL="4114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54864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68580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82296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96012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097280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5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9736667"/>
            <a:ext cx="11658600" cy="23207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489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947342"/>
            <a:ext cx="23660100" cy="7069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8966203"/>
            <a:ext cx="11605020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13360400"/>
            <a:ext cx="11605020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8966203"/>
            <a:ext cx="11662173" cy="4394197"/>
          </a:xfrm>
        </p:spPr>
        <p:txBody>
          <a:bodyPr anchor="b"/>
          <a:lstStyle>
            <a:lvl1pPr marL="0" indent="0">
              <a:buNone/>
              <a:defRPr sz="7200" b="1"/>
            </a:lvl1pPr>
            <a:lvl2pPr marL="1371600" indent="0">
              <a:buNone/>
              <a:defRPr sz="6000" b="1"/>
            </a:lvl2pPr>
            <a:lvl3pPr marL="2743200" indent="0">
              <a:buNone/>
              <a:defRPr sz="5400" b="1"/>
            </a:lvl3pPr>
            <a:lvl4pPr marL="4114800" indent="0">
              <a:buNone/>
              <a:defRPr sz="4800" b="1"/>
            </a:lvl4pPr>
            <a:lvl5pPr marL="5486400" indent="0">
              <a:buNone/>
              <a:defRPr sz="4800" b="1"/>
            </a:lvl5pPr>
            <a:lvl6pPr marL="6858000" indent="0">
              <a:buNone/>
              <a:defRPr sz="4800" b="1"/>
            </a:lvl6pPr>
            <a:lvl7pPr marL="8229600" indent="0">
              <a:buNone/>
              <a:defRPr sz="4800" b="1"/>
            </a:lvl7pPr>
            <a:lvl8pPr marL="9601200" indent="0">
              <a:buNone/>
              <a:defRPr sz="4800" b="1"/>
            </a:lvl8pPr>
            <a:lvl9pPr marL="10972800" indent="0">
              <a:buNone/>
              <a:defRPr sz="4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13360400"/>
            <a:ext cx="11662173" cy="196511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248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116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22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5266275"/>
            <a:ext cx="13887450" cy="25992667"/>
          </a:xfrm>
        </p:spPr>
        <p:txBody>
          <a:bodyPr/>
          <a:lstStyle>
            <a:lvl1pPr>
              <a:defRPr sz="9600"/>
            </a:lvl1pPr>
            <a:lvl2pPr>
              <a:defRPr sz="8400"/>
            </a:lvl2pPr>
            <a:lvl3pPr>
              <a:defRPr sz="7200"/>
            </a:lvl3pPr>
            <a:lvl4pPr>
              <a:defRPr sz="6000"/>
            </a:lvl4pPr>
            <a:lvl5pPr>
              <a:defRPr sz="6000"/>
            </a:lvl5pPr>
            <a:lvl6pPr>
              <a:defRPr sz="6000"/>
            </a:lvl6pPr>
            <a:lvl7pPr>
              <a:defRPr sz="6000"/>
            </a:lvl7pPr>
            <a:lvl8pPr>
              <a:defRPr sz="6000"/>
            </a:lvl8pPr>
            <a:lvl9pPr>
              <a:defRPr sz="6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581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2438400"/>
            <a:ext cx="8847534" cy="8534400"/>
          </a:xfrm>
        </p:spPr>
        <p:txBody>
          <a:bodyPr anchor="b"/>
          <a:lstStyle>
            <a:lvl1pPr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5266275"/>
            <a:ext cx="13887450" cy="25992667"/>
          </a:xfrm>
        </p:spPr>
        <p:txBody>
          <a:bodyPr anchor="t"/>
          <a:lstStyle>
            <a:lvl1pPr marL="0" indent="0">
              <a:buNone/>
              <a:defRPr sz="9600"/>
            </a:lvl1pPr>
            <a:lvl2pPr marL="1371600" indent="0">
              <a:buNone/>
              <a:defRPr sz="8400"/>
            </a:lvl2pPr>
            <a:lvl3pPr marL="2743200" indent="0">
              <a:buNone/>
              <a:defRPr sz="7200"/>
            </a:lvl3pPr>
            <a:lvl4pPr marL="4114800" indent="0">
              <a:buNone/>
              <a:defRPr sz="6000"/>
            </a:lvl4pPr>
            <a:lvl5pPr marL="5486400" indent="0">
              <a:buNone/>
              <a:defRPr sz="6000"/>
            </a:lvl5pPr>
            <a:lvl6pPr marL="6858000" indent="0">
              <a:buNone/>
              <a:defRPr sz="6000"/>
            </a:lvl6pPr>
            <a:lvl7pPr marL="8229600" indent="0">
              <a:buNone/>
              <a:defRPr sz="6000"/>
            </a:lvl7pPr>
            <a:lvl8pPr marL="9601200" indent="0">
              <a:buNone/>
              <a:defRPr sz="6000"/>
            </a:lvl8pPr>
            <a:lvl9pPr marL="10972800" indent="0">
              <a:buNone/>
              <a:defRPr sz="6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10972800"/>
            <a:ext cx="8847534" cy="20328469"/>
          </a:xfrm>
        </p:spPr>
        <p:txBody>
          <a:bodyPr/>
          <a:lstStyle>
            <a:lvl1pPr marL="0" indent="0">
              <a:buNone/>
              <a:defRPr sz="4800"/>
            </a:lvl1pPr>
            <a:lvl2pPr marL="1371600" indent="0">
              <a:buNone/>
              <a:defRPr sz="4200"/>
            </a:lvl2pPr>
            <a:lvl3pPr marL="2743200" indent="0">
              <a:buNone/>
              <a:defRPr sz="3600"/>
            </a:lvl3pPr>
            <a:lvl4pPr marL="4114800" indent="0">
              <a:buNone/>
              <a:defRPr sz="3000"/>
            </a:lvl4pPr>
            <a:lvl5pPr marL="5486400" indent="0">
              <a:buNone/>
              <a:defRPr sz="3000"/>
            </a:lvl5pPr>
            <a:lvl6pPr marL="6858000" indent="0">
              <a:buNone/>
              <a:defRPr sz="3000"/>
            </a:lvl6pPr>
            <a:lvl7pPr marL="8229600" indent="0">
              <a:buNone/>
              <a:defRPr sz="3000"/>
            </a:lvl7pPr>
            <a:lvl8pPr marL="9601200" indent="0">
              <a:buNone/>
              <a:defRPr sz="3000"/>
            </a:lvl8pPr>
            <a:lvl9pPr marL="10972800" indent="0">
              <a:buNone/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775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1947342"/>
            <a:ext cx="23660100" cy="70696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9736667"/>
            <a:ext cx="23660100" cy="23207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F0F516-E53B-FB4D-89D3-10B44198A3D0}" type="datetimeFigureOut">
              <a:rPr lang="en-US" smtClean="0"/>
              <a:t>4/10/2024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33900542"/>
            <a:ext cx="92583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33900542"/>
            <a:ext cx="6172200" cy="19473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EDD98-A6FE-2249-BC23-A2159BEF9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943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2743200" rtl="0" eaLnBrk="1" latinLnBrk="0" hangingPunct="1">
        <a:lnSpc>
          <a:spcPct val="90000"/>
        </a:lnSpc>
        <a:spcBef>
          <a:spcPct val="0"/>
        </a:spcBef>
        <a:buNone/>
        <a:defRPr sz="1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85800" indent="-685800" algn="l" defTabSz="2743200" rtl="0" eaLnBrk="1" latinLnBrk="0" hangingPunct="1">
        <a:lnSpc>
          <a:spcPct val="90000"/>
        </a:lnSpc>
        <a:spcBef>
          <a:spcPts val="30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6000" kern="1200">
          <a:solidFill>
            <a:schemeClr val="tx1"/>
          </a:solidFill>
          <a:latin typeface="+mn-lt"/>
          <a:ea typeface="+mn-ea"/>
          <a:cs typeface="+mn-cs"/>
        </a:defRPr>
      </a:lvl3pPr>
      <a:lvl4pPr marL="4800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61722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75438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9154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102870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1658600" indent="-685800" algn="l" defTabSz="27432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3pPr>
      <a:lvl4pPr marL="4114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6pPr>
      <a:lvl7pPr marL="82296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8pPr>
      <a:lvl9pPr marL="10972800" algn="l" defTabSz="2743200" rtl="0" eaLnBrk="1" latinLnBrk="0" hangingPunct="1">
        <a:defRPr sz="5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jpg"/><Relationship Id="rId18" Type="http://schemas.openxmlformats.org/officeDocument/2006/relationships/image" Target="../media/image15.jpg"/><Relationship Id="rId26" Type="http://schemas.openxmlformats.org/officeDocument/2006/relationships/image" Target="../media/image23.jpg"/><Relationship Id="rId3" Type="http://schemas.openxmlformats.org/officeDocument/2006/relationships/image" Target="../media/image2.png"/><Relationship Id="rId21" Type="http://schemas.openxmlformats.org/officeDocument/2006/relationships/image" Target="../media/image18.jp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4.png"/><Relationship Id="rId25" Type="http://schemas.openxmlformats.org/officeDocument/2006/relationships/image" Target="../media/image22.jpg"/><Relationship Id="rId2" Type="http://schemas.openxmlformats.org/officeDocument/2006/relationships/image" Target="../media/image1.png"/><Relationship Id="rId16" Type="http://schemas.openxmlformats.org/officeDocument/2006/relationships/image" Target="../media/image13.png"/><Relationship Id="rId20" Type="http://schemas.openxmlformats.org/officeDocument/2006/relationships/image" Target="../media/image17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1.jpg"/><Relationship Id="rId5" Type="http://schemas.openxmlformats.org/officeDocument/2006/relationships/image" Target="../media/image4.png"/><Relationship Id="rId15" Type="http://schemas.openxmlformats.org/officeDocument/2006/relationships/hyperlink" Target="mailto:eyager@uidaho.edu" TargetMode="External"/><Relationship Id="rId23" Type="http://schemas.openxmlformats.org/officeDocument/2006/relationships/image" Target="../media/image20.jpg"/><Relationship Id="rId28" Type="http://schemas.openxmlformats.org/officeDocument/2006/relationships/image" Target="../media/image25.png"/><Relationship Id="rId10" Type="http://schemas.openxmlformats.org/officeDocument/2006/relationships/image" Target="../media/image9.png"/><Relationship Id="rId19" Type="http://schemas.openxmlformats.org/officeDocument/2006/relationships/image" Target="../media/image16.jp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hyperlink" Target="mailto:huck4481@vandals.uidaho.edu" TargetMode="External"/><Relationship Id="rId22" Type="http://schemas.openxmlformats.org/officeDocument/2006/relationships/image" Target="../media/image19.jpg"/><Relationship Id="rId27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6DF690EF-C7C0-EE9A-7787-E1B79FB2D671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418282" y="5140601"/>
            <a:ext cx="26595436" cy="30638297"/>
          </a:xfrm>
          <a:prstGeom prst="rect">
            <a:avLst/>
          </a:prstGeom>
          <a:solidFill>
            <a:srgbClr val="7FCDBB"/>
          </a:solidFill>
          <a:ln>
            <a:solidFill>
              <a:srgbClr val="FFFF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ECD07F9-B2FB-5A61-9199-E376EBAB984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3259036" y="5658482"/>
            <a:ext cx="13401435" cy="12972417"/>
          </a:xfrm>
          <a:prstGeom prst="rect">
            <a:avLst/>
          </a:prstGeom>
          <a:solidFill>
            <a:srgbClr val="C7E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1800" b="1" dirty="0">
                <a:solidFill>
                  <a:schemeClr val="tx1"/>
                </a:solidFill>
                <a:latin typeface="Assistant Medium"/>
                <a:cs typeface="Assistant Medium" pitchFamily="2" charset="0"/>
              </a:rPr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657973" y="439606"/>
            <a:ext cx="19131299" cy="2141878"/>
          </a:xfrm>
        </p:spPr>
        <p:txBody>
          <a:bodyPr>
            <a:noAutofit/>
          </a:bodyPr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b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b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</a:br>
            <a:r>
              <a:rPr lang="en-US" dirty="0">
                <a:solidFill>
                  <a:srgbClr val="32773D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	</a:t>
            </a:r>
            <a: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  <a:t>Impacts of streambed dynamics on nutrient and fine</a:t>
            </a:r>
            <a:b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</a:br>
            <a:r>
              <a:rPr lang="en-US" sz="6600" b="0" dirty="0">
                <a:solidFill>
                  <a:schemeClr val="tx1"/>
                </a:solidFill>
                <a:latin typeface="Assistant Medium"/>
                <a:cs typeface="Arial Black" panose="020B0604020202020204" pitchFamily="34" charset="0"/>
              </a:rPr>
              <a:t>sediment transport in mountain rivers</a:t>
            </a:r>
            <a:endParaRPr lang="en-US" dirty="0">
              <a:solidFill>
                <a:srgbClr val="32773D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4"/>
          </p:nvPr>
        </p:nvSpPr>
        <p:spPr>
          <a:xfrm>
            <a:off x="795772" y="5687588"/>
            <a:ext cx="12110017" cy="6913494"/>
          </a:xfrm>
          <a:ln>
            <a:noFill/>
          </a:ln>
        </p:spPr>
        <p:txBody>
          <a:bodyPr>
            <a:noAutofit/>
          </a:bodyPr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The armor layer protects the finer bed subsurface from erosion, but when dislodged during high flow events it can release fine sediment enriched in Phosphorus (P) and Organic Carbon (OC).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tx1"/>
                </a:solidFill>
                <a:latin typeface="Assistant Medium"/>
              </a:rPr>
              <a:t>Hysteresis and seasonal variations </a:t>
            </a: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in particulate and soluble reactive phosphorus (PP and SRP) and in particulate and dissolved organic carbon (POC and DOC) could be </a:t>
            </a:r>
            <a:r>
              <a:rPr lang="en-US" sz="3100" dirty="0">
                <a:solidFill>
                  <a:schemeClr val="tx1"/>
                </a:solidFill>
                <a:latin typeface="Assistant Medium"/>
              </a:rPr>
              <a:t>controlled by armor layer motion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By monitoring summer monsoon and snowmelt flows and conducting field experiments in a mountain stream in NM, our preliminary results suggest that the </a:t>
            </a:r>
            <a:r>
              <a:rPr lang="en-US" sz="3100" dirty="0">
                <a:solidFill>
                  <a:schemeClr val="tx1"/>
                </a:solidFill>
                <a:latin typeface="Assistant Medium"/>
              </a:rPr>
              <a:t>quantity of fine sediment in the riverbed is related to local hyporheic flux and flow velocity</a:t>
            </a: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.  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Particulate constituents such as POC and suspended sediment (SS) often show clockwise hysteresis, whereas DOC showed different hysteresis for different seasons, suggesting they are </a:t>
            </a:r>
            <a:r>
              <a:rPr lang="en-US" sz="3100" dirty="0">
                <a:solidFill>
                  <a:schemeClr val="tx1"/>
                </a:solidFill>
                <a:latin typeface="Assistant Medium"/>
              </a:rPr>
              <a:t>coming from different sources.</a:t>
            </a:r>
          </a:p>
          <a:p>
            <a:pPr marL="457200" indent="-45720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100" b="0" dirty="0">
                <a:solidFill>
                  <a:schemeClr val="tx1"/>
                </a:solidFill>
                <a:latin typeface="Assistant Medium"/>
              </a:rPr>
              <a:t>We are currently investigating these sources and constraining the exact timing of armor layer motion in each event.</a:t>
            </a:r>
            <a:endParaRPr lang="en-US" sz="3100" dirty="0">
              <a:solidFill>
                <a:schemeClr val="tx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DC23B9E-92BA-BDE7-2D84-CFB18DCFDBD0}"/>
              </a:ext>
            </a:extLst>
          </p:cNvPr>
          <p:cNvSpPr>
            <a:spLocks/>
          </p:cNvSpPr>
          <p:nvPr/>
        </p:nvSpPr>
        <p:spPr>
          <a:xfrm>
            <a:off x="771529" y="13140443"/>
            <a:ext cx="12207294" cy="15644107"/>
          </a:xfrm>
          <a:prstGeom prst="rect">
            <a:avLst/>
          </a:prstGeom>
          <a:solidFill>
            <a:srgbClr val="C7E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1800" dirty="0">
                <a:solidFill>
                  <a:schemeClr val="tx1"/>
                </a:solidFill>
                <a:latin typeface="Assistant Medium"/>
                <a:cs typeface="Assistant Medium" pitchFamily="2" charset="0"/>
              </a:rPr>
              <a:t> </a:t>
            </a:r>
          </a:p>
        </p:txBody>
      </p:sp>
      <p:pic>
        <p:nvPicPr>
          <p:cNvPr id="8" name="Picture 97">
            <a:extLst>
              <a:ext uri="{FF2B5EF4-FFF2-40B4-BE49-F238E27FC236}">
                <a16:creationId xmlns:a16="http://schemas.microsoft.com/office/drawing/2014/main" id="{E263AB91-726D-EB72-284E-3CAA87C801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10" y="695769"/>
            <a:ext cx="3906837" cy="107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07" descr="Utah State University Logo - The Association for the Advancement of  Sustainability in Higher Education">
            <a:extLst>
              <a:ext uri="{FF2B5EF4-FFF2-40B4-BE49-F238E27FC236}">
                <a16:creationId xmlns:a16="http://schemas.microsoft.com/office/drawing/2014/main" id="{5A3DD5E5-32C1-5D3F-CC23-965D1E4CAC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310" y="1993882"/>
            <a:ext cx="3295650" cy="979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03" descr="LANL introduces sleek new look and logo | Discover Los Alamos National  Laboratory">
            <a:extLst>
              <a:ext uri="{FF2B5EF4-FFF2-40B4-BE49-F238E27FC236}">
                <a16:creationId xmlns:a16="http://schemas.microsoft.com/office/drawing/2014/main" id="{6E8A4712-9F12-4A3F-6F4F-DB6CF0DCB3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772" y="3016168"/>
            <a:ext cx="4016375" cy="160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3">
            <a:extLst>
              <a:ext uri="{FF2B5EF4-FFF2-40B4-BE49-F238E27FC236}">
                <a16:creationId xmlns:a16="http://schemas.microsoft.com/office/drawing/2014/main" id="{24A35BB3-828B-9BC6-70C0-5C9DFF10B01B}"/>
              </a:ext>
            </a:extLst>
          </p:cNvPr>
          <p:cNvSpPr txBox="1">
            <a:spLocks/>
          </p:cNvSpPr>
          <p:nvPr/>
        </p:nvSpPr>
        <p:spPr bwMode="auto">
          <a:xfrm>
            <a:off x="8527708" y="3678662"/>
            <a:ext cx="10753951" cy="1461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1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University of Idaho, Boise, ID</a:t>
            </a:r>
          </a:p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2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Utah State University, Logan, UT </a:t>
            </a:r>
          </a:p>
          <a:p>
            <a:pPr algn="ctr" eaLnBrk="1" hangingPunct="1">
              <a:lnSpc>
                <a:spcPts val="3000"/>
              </a:lnSpc>
            </a:pPr>
            <a:r>
              <a:rPr lang="en-US" altLang="en-US" sz="27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3</a:t>
            </a:r>
            <a:r>
              <a:rPr lang="en-US" alt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Assistant Medium" pitchFamily="2" charset="0"/>
                <a:cs typeface="Assistant Medium" pitchFamily="2" charset="0"/>
              </a:rPr>
              <a:t>Los Alamos National Laboratory, Los Alamos, NM</a:t>
            </a:r>
          </a:p>
          <a:p>
            <a:pPr eaLnBrk="1" hangingPunct="1"/>
            <a:endParaRPr lang="en-US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5" name="Picture 3136" descr="Icon&#10;&#10;Description automatically generated">
            <a:extLst>
              <a:ext uri="{FF2B5EF4-FFF2-40B4-BE49-F238E27FC236}">
                <a16:creationId xmlns:a16="http://schemas.microsoft.com/office/drawing/2014/main" id="{12A2E9FA-9B95-9461-FEF9-7AE0BB716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89273" y="675054"/>
            <a:ext cx="2730332" cy="27316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TextBox 5">
            <a:extLst>
              <a:ext uri="{FF2B5EF4-FFF2-40B4-BE49-F238E27FC236}">
                <a16:creationId xmlns:a16="http://schemas.microsoft.com/office/drawing/2014/main" id="{30EEBFA7-4B37-B1C0-BDCE-7FBEE83070DE}"/>
              </a:ext>
            </a:extLst>
          </p:cNvPr>
          <p:cNvSpPr txBox="1">
            <a:spLocks/>
          </p:cNvSpPr>
          <p:nvPr/>
        </p:nvSpPr>
        <p:spPr bwMode="auto">
          <a:xfrm>
            <a:off x="23352451" y="3402032"/>
            <a:ext cx="360397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s-AR" altLang="es-AR" sz="2400" b="1" dirty="0">
                <a:solidFill>
                  <a:srgbClr val="346E84"/>
                </a:solidFill>
                <a:latin typeface="PT Sans" panose="020B0503020203020204" pitchFamily="34" charset="0"/>
              </a:rPr>
              <a:t>Environmental System Science Program</a:t>
            </a:r>
            <a:r>
              <a:rPr lang="en-US" altLang="en-US" sz="2400" dirty="0">
                <a:solidFill>
                  <a:srgbClr val="253494"/>
                </a:solidFill>
                <a:latin typeface="Tenorite" panose="00000500000000000000" pitchFamily="2" charset="0"/>
              </a:rPr>
              <a:t>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1CEA982-C1D3-F0E0-26E0-48072A5BE69A}"/>
              </a:ext>
            </a:extLst>
          </p:cNvPr>
          <p:cNvSpPr txBox="1"/>
          <p:nvPr/>
        </p:nvSpPr>
        <p:spPr>
          <a:xfrm>
            <a:off x="4716954" y="2557515"/>
            <a:ext cx="1907231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altLang="es-A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Elowyn Yager</a:t>
            </a:r>
            <a:r>
              <a:rPr kumimoji="0" lang="en-US" altLang="en-US" sz="3600" b="1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1*</a:t>
            </a:r>
            <a:r>
              <a:rPr kumimoji="0" lang="en-US" altLang="es-A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Nicole Hucke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Rachel Watts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2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 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Andrew Tranmer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1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Janice Brahney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2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Joel Rowland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, </a:t>
            </a:r>
            <a:b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</a:b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George Perkins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r>
              <a:rPr kumimoji="0" lang="en-US" altLang="es-AR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 and Rose Harris</a:t>
            </a:r>
            <a:r>
              <a:rPr kumimoji="0" lang="en-US" altLang="en-US" sz="36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ssistant Medium" pitchFamily="2" charset="0"/>
                <a:ea typeface="+mn-ea"/>
                <a:cs typeface="Assistant Medium" pitchFamily="2" charset="0"/>
              </a:rPr>
              <a:t>3</a:t>
            </a:r>
            <a:endParaRPr lang="en-US" sz="3600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D90D98C-8ECC-6FAC-8DE6-D631AA0093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034217" y="5241934"/>
            <a:ext cx="2847975" cy="762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D462C4D4-F0E0-C0CA-D553-41745F528547}"/>
              </a:ext>
            </a:extLst>
          </p:cNvPr>
          <p:cNvSpPr txBox="1">
            <a:spLocks/>
          </p:cNvSpPr>
          <p:nvPr/>
        </p:nvSpPr>
        <p:spPr>
          <a:xfrm>
            <a:off x="946533" y="4947332"/>
            <a:ext cx="2810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Summary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B526B3-C76B-5612-E1AB-CF620A1B8A1A}"/>
              </a:ext>
            </a:extLst>
          </p:cNvPr>
          <p:cNvSpPr txBox="1"/>
          <p:nvPr/>
        </p:nvSpPr>
        <p:spPr>
          <a:xfrm>
            <a:off x="905310" y="28863550"/>
            <a:ext cx="20711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Results</a:t>
            </a:r>
          </a:p>
        </p:txBody>
      </p:sp>
      <p:sp>
        <p:nvSpPr>
          <p:cNvPr id="38" name="Text Placeholder 5">
            <a:extLst>
              <a:ext uri="{FF2B5EF4-FFF2-40B4-BE49-F238E27FC236}">
                <a16:creationId xmlns:a16="http://schemas.microsoft.com/office/drawing/2014/main" id="{D762FA87-1034-F4C0-6A10-4CA2015DCC5F}"/>
              </a:ext>
            </a:extLst>
          </p:cNvPr>
          <p:cNvSpPr txBox="1">
            <a:spLocks/>
          </p:cNvSpPr>
          <p:nvPr/>
        </p:nvSpPr>
        <p:spPr>
          <a:xfrm>
            <a:off x="1200150" y="13493632"/>
            <a:ext cx="5113564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1.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Capturing Hysteresis</a:t>
            </a: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: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9" name="Subtitle 2">
            <a:extLst>
              <a:ext uri="{FF2B5EF4-FFF2-40B4-BE49-F238E27FC236}">
                <a16:creationId xmlns:a16="http://schemas.microsoft.com/office/drawing/2014/main" id="{E7BDCAD5-6BF5-8502-11D1-DAF34D123B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47977" y="13277973"/>
            <a:ext cx="6413209" cy="807621"/>
          </a:xfrm>
          <a:prstGeom prst="rect">
            <a:avLst/>
          </a:prstGeom>
          <a:solidFill>
            <a:srgbClr val="EDF8B1"/>
          </a:solidFill>
          <a:ln w="9525">
            <a:solidFill>
              <a:srgbClr val="EDF8B1"/>
            </a:solidFill>
            <a:miter lim="800000"/>
            <a:headEnd/>
            <a:tailEnd/>
          </a:ln>
        </p:spPr>
        <p:txBody>
          <a:bodyPr/>
          <a:lstStyle>
            <a:lvl1pPr defTabSz="4324350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Char char="•"/>
              <a:defRPr sz="13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2193925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115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4387850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96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6583363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8777288" indent="-1096963" defTabSz="4324350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92344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96916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101488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10606088" indent="-1096963" defTabSz="4324350" eaLnBrk="0" fontAlgn="base" hangingPunct="0">
              <a:lnSpc>
                <a:spcPct val="90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86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400" dirty="0"/>
              <a:t>Study Site: </a:t>
            </a:r>
            <a:r>
              <a:rPr lang="en-US" altLang="es-AR" sz="2400" dirty="0">
                <a:latin typeface="Assistant Medium"/>
                <a:cs typeface="Assistant Medium" pitchFamily="2" charset="0"/>
              </a:rPr>
              <a:t>La Jara Creek, </a:t>
            </a:r>
          </a:p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2400" dirty="0">
                <a:latin typeface="Assistant Medium"/>
                <a:cs typeface="Assistant Medium" pitchFamily="2" charset="0"/>
              </a:rPr>
              <a:t>Valles Caldera National Preserve, NM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316F6C4B-F80B-F5FF-D1B2-039AD97EA416}"/>
              </a:ext>
            </a:extLst>
          </p:cNvPr>
          <p:cNvGrpSpPr/>
          <p:nvPr/>
        </p:nvGrpSpPr>
        <p:grpSpPr>
          <a:xfrm>
            <a:off x="9008166" y="14359827"/>
            <a:ext cx="3567198" cy="3176460"/>
            <a:chOff x="9008166" y="14387863"/>
            <a:chExt cx="3567198" cy="317646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D36D29D-586D-D3AB-8FF1-AADBE7B5083D}"/>
                </a:ext>
              </a:extLst>
            </p:cNvPr>
            <p:cNvSpPr/>
            <p:nvPr/>
          </p:nvSpPr>
          <p:spPr>
            <a:xfrm>
              <a:off x="9008166" y="14387863"/>
              <a:ext cx="3567198" cy="3176460"/>
            </a:xfrm>
            <a:prstGeom prst="rect">
              <a:avLst/>
            </a:prstGeom>
            <a:solidFill>
              <a:srgbClr val="36AFCE"/>
            </a:solidFill>
            <a:ln>
              <a:solidFill>
                <a:srgbClr val="36AFC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2000">
                <a:latin typeface="Assistant Medium"/>
              </a:endParaRPr>
            </a:p>
          </p:txBody>
        </p:sp>
        <p:sp>
          <p:nvSpPr>
            <p:cNvPr id="57" name="Subtitle 2">
              <a:extLst>
                <a:ext uri="{FF2B5EF4-FFF2-40B4-BE49-F238E27FC236}">
                  <a16:creationId xmlns:a16="http://schemas.microsoft.com/office/drawing/2014/main" id="{175D82E5-4736-0CC9-E443-5A34CB4FA63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190924" y="14387863"/>
              <a:ext cx="3370262" cy="5473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defTabSz="4324350">
                <a:lnSpc>
                  <a:spcPct val="90000"/>
                </a:lnSpc>
                <a:spcBef>
                  <a:spcPts val="4800"/>
                </a:spcBef>
                <a:buFont typeface="Arial" panose="020B0604020202020204" pitchFamily="34" charset="0"/>
                <a:buChar char="•"/>
                <a:defRPr sz="134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2193925" indent="-1096963" defTabSz="4324350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Char char="•"/>
                <a:defRPr sz="115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4387850" indent="-1096963" defTabSz="4324350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Char char="•"/>
                <a:defRPr sz="9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6583363" indent="-1096963" defTabSz="4324350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Char char="•"/>
                <a:defRPr sz="8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8777288" indent="-1096963" defTabSz="4324350">
                <a:lnSpc>
                  <a:spcPct val="90000"/>
                </a:lnSpc>
                <a:spcBef>
                  <a:spcPts val="2400"/>
                </a:spcBef>
                <a:buFont typeface="Arial" panose="020B0604020202020204" pitchFamily="34" charset="0"/>
                <a:buChar char="•"/>
                <a:defRPr sz="8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9234488" indent="-1096963" defTabSz="4324350" eaLnBrk="0" fontAlgn="base" hangingPunct="0">
                <a:lnSpc>
                  <a:spcPct val="90000"/>
                </a:lnSpc>
                <a:spcBef>
                  <a:spcPts val="24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8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9691688" indent="-1096963" defTabSz="4324350" eaLnBrk="0" fontAlgn="base" hangingPunct="0">
                <a:lnSpc>
                  <a:spcPct val="90000"/>
                </a:lnSpc>
                <a:spcBef>
                  <a:spcPts val="24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8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10148888" indent="-1096963" defTabSz="4324350" eaLnBrk="0" fontAlgn="base" hangingPunct="0">
                <a:lnSpc>
                  <a:spcPct val="90000"/>
                </a:lnSpc>
                <a:spcBef>
                  <a:spcPts val="24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8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10606088" indent="-1096963" defTabSz="4324350" eaLnBrk="0" fontAlgn="base" hangingPunct="0">
                <a:lnSpc>
                  <a:spcPct val="90000"/>
                </a:lnSpc>
                <a:spcBef>
                  <a:spcPts val="24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8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buFont typeface="Arial" panose="020B0604020202020204" pitchFamily="34" charset="0"/>
                <a:buNone/>
              </a:pPr>
              <a:r>
                <a:rPr lang="en-US" altLang="es-AR" sz="2400" b="1" dirty="0">
                  <a:solidFill>
                    <a:schemeClr val="bg1"/>
                  </a:solidFill>
                  <a:latin typeface="Assistant Medium"/>
                  <a:cs typeface="Assistant Medium" pitchFamily="2" charset="0"/>
                </a:rPr>
                <a:t>Laboratory Procedures</a:t>
              </a:r>
              <a:endParaRPr lang="en-US" altLang="es-AR" sz="2400" dirty="0">
                <a:solidFill>
                  <a:schemeClr val="bg1"/>
                </a:solidFill>
                <a:latin typeface="Assistant Medium"/>
                <a:cs typeface="Assistant Medium" pitchFamily="2" charset="0"/>
              </a:endParaRPr>
            </a:p>
          </p:txBody>
        </p:sp>
        <p:sp>
          <p:nvSpPr>
            <p:cNvPr id="58" name="TextBox 3">
              <a:extLst>
                <a:ext uri="{FF2B5EF4-FFF2-40B4-BE49-F238E27FC236}">
                  <a16:creationId xmlns:a16="http://schemas.microsoft.com/office/drawing/2014/main" id="{2DE78F5C-465E-6314-4CEE-DEB498C35F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072479" y="14738118"/>
              <a:ext cx="3488707" cy="28007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r>
                <a:rPr lang="en-US" altLang="es-AR" sz="2200" b="1" dirty="0">
                  <a:solidFill>
                    <a:schemeClr val="bg1"/>
                  </a:solidFill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SS</a:t>
              </a:r>
              <a:r>
                <a:rPr lang="en-US" altLang="es-AR" sz="2200" dirty="0">
                  <a:solidFill>
                    <a:schemeClr val="bg1"/>
                  </a:solidFill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 </a:t>
              </a:r>
              <a:r>
                <a:rPr lang="en-US" altLang="es-AR" sz="2200" dirty="0"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– Laser diffraction </a:t>
              </a:r>
            </a:p>
            <a:p>
              <a:r>
                <a:rPr lang="en-US" altLang="es-AR" sz="2200" dirty="0"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method (LISST portable XR)</a:t>
              </a:r>
            </a:p>
            <a:p>
              <a:r>
                <a:rPr lang="en-US" altLang="es-AR" sz="2200" b="1" dirty="0">
                  <a:solidFill>
                    <a:schemeClr val="bg1"/>
                  </a:solidFill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POC</a:t>
              </a:r>
              <a:r>
                <a:rPr lang="en-US" altLang="es-AR" sz="2200" dirty="0">
                  <a:solidFill>
                    <a:schemeClr val="bg1"/>
                  </a:solidFill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 </a:t>
              </a:r>
              <a:r>
                <a:rPr lang="en-US" altLang="es-AR" sz="2200" dirty="0"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– Eurovector elemental analyzer coupled to an Isoprime IRMS </a:t>
              </a:r>
            </a:p>
            <a:p>
              <a:r>
                <a:rPr lang="en-US" altLang="es-AR" sz="2200" b="1" dirty="0">
                  <a:solidFill>
                    <a:schemeClr val="bg1"/>
                  </a:solidFill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DOC </a:t>
              </a:r>
              <a:r>
                <a:rPr lang="en-US" altLang="es-AR" sz="2200" dirty="0"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– OI Analytical Aurora 1030 TOC Analyzer</a:t>
              </a:r>
            </a:p>
            <a:p>
              <a:r>
                <a:rPr lang="en-US" altLang="es-AR" sz="2200" b="1" dirty="0">
                  <a:solidFill>
                    <a:schemeClr val="bg1"/>
                  </a:solidFill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SRP &amp;</a:t>
              </a:r>
              <a:r>
                <a:rPr lang="en-US" altLang="es-AR" sz="2200" b="1" dirty="0"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 </a:t>
              </a:r>
              <a:r>
                <a:rPr lang="en-US" altLang="es-AR" sz="2200" b="1" dirty="0">
                  <a:solidFill>
                    <a:schemeClr val="bg1"/>
                  </a:solidFill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PP </a:t>
              </a:r>
              <a:r>
                <a:rPr lang="en-US" altLang="es-AR" sz="2200" dirty="0">
                  <a:latin typeface="Assistant Medium"/>
                  <a:ea typeface="Calibri" panose="020F0502020204030204" pitchFamily="34" charset="0"/>
                  <a:cs typeface="Assistant Medium" pitchFamily="2" charset="0"/>
                </a:rPr>
                <a:t>– SpectraMax M2e</a:t>
              </a:r>
            </a:p>
          </p:txBody>
        </p:sp>
      </p:grpSp>
      <p:sp>
        <p:nvSpPr>
          <p:cNvPr id="64" name="Block Arc 63">
            <a:extLst>
              <a:ext uri="{FF2B5EF4-FFF2-40B4-BE49-F238E27FC236}">
                <a16:creationId xmlns:a16="http://schemas.microsoft.com/office/drawing/2014/main" id="{48640DA5-6DC4-F27E-9E00-362CBE741819}"/>
              </a:ext>
            </a:extLst>
          </p:cNvPr>
          <p:cNvSpPr/>
          <p:nvPr/>
        </p:nvSpPr>
        <p:spPr>
          <a:xfrm>
            <a:off x="-2628785" y="13269082"/>
            <a:ext cx="4644963" cy="5188443"/>
          </a:xfrm>
          <a:prstGeom prst="blockArc">
            <a:avLst>
              <a:gd name="adj1" fmla="val 19012980"/>
              <a:gd name="adj2" fmla="val 2717367"/>
              <a:gd name="adj3" fmla="val 0"/>
            </a:avLst>
          </a:prstGeom>
          <a:solidFill>
            <a:srgbClr val="7FCDBB"/>
          </a:solidFill>
          <a:ln w="57150">
            <a:solidFill>
              <a:srgbClr val="7FCDBB"/>
            </a:solidFill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466AB8E1-D1DD-D57F-A925-6C702626537F}"/>
              </a:ext>
            </a:extLst>
          </p:cNvPr>
          <p:cNvGrpSpPr/>
          <p:nvPr/>
        </p:nvGrpSpPr>
        <p:grpSpPr>
          <a:xfrm>
            <a:off x="2016178" y="14294515"/>
            <a:ext cx="5346420" cy="899264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EC51A0A-A381-DB51-736B-319854A592ED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592A06EE-2175-CA74-F2E8-D3BE4D565AA3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249115D9-0D66-7EA5-8845-2AA6516728C3}"/>
              </a:ext>
            </a:extLst>
          </p:cNvPr>
          <p:cNvGrpSpPr/>
          <p:nvPr/>
        </p:nvGrpSpPr>
        <p:grpSpPr>
          <a:xfrm>
            <a:off x="2094283" y="16399408"/>
            <a:ext cx="5363791" cy="853697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5EFF9B48-A10E-301E-5873-D35CC675A429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A354645-3671-2785-E896-8887D2985ABA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sp>
        <p:nvSpPr>
          <p:cNvPr id="80" name="Oval 79">
            <a:extLst>
              <a:ext uri="{FF2B5EF4-FFF2-40B4-BE49-F238E27FC236}">
                <a16:creationId xmlns:a16="http://schemas.microsoft.com/office/drawing/2014/main" id="{CDE5F37B-6487-B532-2020-E5E27100DE2A}"/>
              </a:ext>
            </a:extLst>
          </p:cNvPr>
          <p:cNvSpPr/>
          <p:nvPr/>
        </p:nvSpPr>
        <p:spPr>
          <a:xfrm>
            <a:off x="1405896" y="16373161"/>
            <a:ext cx="1001905" cy="950631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BA3C2F87-26F3-B45A-489E-C8DC68F547C9}"/>
              </a:ext>
            </a:extLst>
          </p:cNvPr>
          <p:cNvGrpSpPr/>
          <p:nvPr/>
        </p:nvGrpSpPr>
        <p:grpSpPr>
          <a:xfrm>
            <a:off x="2237447" y="15358306"/>
            <a:ext cx="6494561" cy="905290"/>
            <a:chOff x="925161" y="1704457"/>
            <a:chExt cx="9909278" cy="964045"/>
          </a:xfrm>
          <a:solidFill>
            <a:srgbClr val="225EA8"/>
          </a:solidFill>
        </p:grpSpPr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2FC3C92-E1C2-C951-496E-A7827589593D}"/>
                </a:ext>
              </a:extLst>
            </p:cNvPr>
            <p:cNvSpPr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FA1A7C97-2A67-10E3-C5C6-41A46F0E0367}"/>
                </a:ext>
              </a:extLst>
            </p:cNvPr>
            <p:cNvSpPr txBox="1"/>
            <p:nvPr/>
          </p:nvSpPr>
          <p:spPr>
            <a:xfrm>
              <a:off x="925161" y="1704457"/>
              <a:ext cx="9909278" cy="964045"/>
            </a:xfrm>
            <a:prstGeom prst="rect">
              <a:avLst/>
            </a:prstGeom>
            <a:grpFill/>
            <a:ln>
              <a:solidFill>
                <a:srgbClr val="225EA8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94208" tIns="127000" rIns="127000" bIns="127000" numCol="1" spcCol="1270" anchor="ctr" anchorCtr="0">
              <a:noAutofit/>
            </a:bodyPr>
            <a:lstStyle/>
            <a:p>
              <a:pPr marL="0" lvl="0" indent="0" algn="l" defTabSz="22225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5400" kern="1200" dirty="0"/>
            </a:p>
          </p:txBody>
        </p:sp>
      </p:grpSp>
      <p:sp>
        <p:nvSpPr>
          <p:cNvPr id="85" name="Oval 84">
            <a:extLst>
              <a:ext uri="{FF2B5EF4-FFF2-40B4-BE49-F238E27FC236}">
                <a16:creationId xmlns:a16="http://schemas.microsoft.com/office/drawing/2014/main" id="{3E8EB2C1-B0BF-6F7B-A367-5A9FB8C7F5B7}"/>
              </a:ext>
            </a:extLst>
          </p:cNvPr>
          <p:cNvSpPr/>
          <p:nvPr/>
        </p:nvSpPr>
        <p:spPr>
          <a:xfrm>
            <a:off x="1318680" y="14250666"/>
            <a:ext cx="982623" cy="992536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sp>
        <p:nvSpPr>
          <p:cNvPr id="87" name="TextBox 21">
            <a:extLst>
              <a:ext uri="{FF2B5EF4-FFF2-40B4-BE49-F238E27FC236}">
                <a16:creationId xmlns:a16="http://schemas.microsoft.com/office/drawing/2014/main" id="{92E74BE6-A144-67D6-A4CA-AEEEA03FA4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4031" y="15297102"/>
            <a:ext cx="670949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Water samples (SS, SRP, PP, DOC &amp; POC)</a:t>
            </a:r>
          </a:p>
        </p:txBody>
      </p:sp>
      <p:sp>
        <p:nvSpPr>
          <p:cNvPr id="45" name="TextBox 25">
            <a:extLst>
              <a:ext uri="{FF2B5EF4-FFF2-40B4-BE49-F238E27FC236}">
                <a16:creationId xmlns:a16="http://schemas.microsoft.com/office/drawing/2014/main" id="{72C66FE9-5BEF-A5C3-1CC8-55DA8B75FE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4203" y="14254820"/>
            <a:ext cx="423042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Turbidity and fDOM*</a:t>
            </a:r>
            <a:endParaRPr lang="en-US" altLang="es-AR" sz="2800" dirty="0">
              <a:solidFill>
                <a:schemeClr val="bg1"/>
              </a:solidFill>
              <a:latin typeface="Assistant Medium" pitchFamily="2" charset="0"/>
              <a:ea typeface="Calibri" panose="020F0502020204030204" pitchFamily="34" charset="0"/>
              <a:cs typeface="Assistant Medium"/>
            </a:endParaRPr>
          </a:p>
        </p:txBody>
      </p:sp>
      <p:sp>
        <p:nvSpPr>
          <p:cNvPr id="50" name="TextBox 32">
            <a:extLst>
              <a:ext uri="{FF2B5EF4-FFF2-40B4-BE49-F238E27FC236}">
                <a16:creationId xmlns:a16="http://schemas.microsoft.com/office/drawing/2014/main" id="{D79009D9-0A9C-37AF-5A85-7299791B0A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64203" y="16369578"/>
            <a:ext cx="441097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800" b="1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Flow depth and Discharge</a:t>
            </a:r>
          </a:p>
        </p:txBody>
      </p:sp>
      <p:sp>
        <p:nvSpPr>
          <p:cNvPr id="46" name="TextBox 28">
            <a:extLst>
              <a:ext uri="{FF2B5EF4-FFF2-40B4-BE49-F238E27FC236}">
                <a16:creationId xmlns:a16="http://schemas.microsoft.com/office/drawing/2014/main" id="{A2CB5B9F-657F-8AB7-B8C7-81976D412F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6223" y="15719127"/>
            <a:ext cx="573537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Stage-triggered portable ISCO samplers</a:t>
            </a:r>
          </a:p>
        </p:txBody>
      </p:sp>
      <p:sp>
        <p:nvSpPr>
          <p:cNvPr id="49" name="TextBox 3">
            <a:extLst>
              <a:ext uri="{FF2B5EF4-FFF2-40B4-BE49-F238E27FC236}">
                <a16:creationId xmlns:a16="http://schemas.microsoft.com/office/drawing/2014/main" id="{65DB51CA-DB10-0102-D223-F3ECB0FB87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0177" y="14674897"/>
            <a:ext cx="445164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just"/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Collected using a YSI EXO2 Sonde </a:t>
            </a: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34960959-963E-98E3-E67F-54B03634E539}"/>
              </a:ext>
            </a:extLst>
          </p:cNvPr>
          <p:cNvSpPr/>
          <p:nvPr/>
        </p:nvSpPr>
        <p:spPr>
          <a:xfrm>
            <a:off x="1597844" y="15283282"/>
            <a:ext cx="982623" cy="992536"/>
          </a:xfrm>
          <a:prstGeom prst="ellipse">
            <a:avLst/>
          </a:prstGeom>
          <a:solidFill>
            <a:srgbClr val="7FCDBB"/>
          </a:solidFill>
          <a:ln>
            <a:solidFill>
              <a:srgbClr val="7FCDBB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/>
          </a:p>
        </p:txBody>
      </p:sp>
      <p:pic>
        <p:nvPicPr>
          <p:cNvPr id="86" name="Picture 85" descr="YSI EXO2 Multiparameter Water Quality Sonde | ysi.com">
            <a:extLst>
              <a:ext uri="{FF2B5EF4-FFF2-40B4-BE49-F238E27FC236}">
                <a16:creationId xmlns:a16="http://schemas.microsoft.com/office/drawing/2014/main" id="{03EC6EEF-A411-6010-CAD0-FCAF40A9B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848481">
            <a:off x="1304765" y="14171114"/>
            <a:ext cx="1036002" cy="1043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54" descr="TD-Diver - Van Essen Instruments">
            <a:extLst>
              <a:ext uri="{FF2B5EF4-FFF2-40B4-BE49-F238E27FC236}">
                <a16:creationId xmlns:a16="http://schemas.microsoft.com/office/drawing/2014/main" id="{586EAF7D-EB4F-51CB-9384-93C155502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6585">
            <a:off x="1341376" y="16225358"/>
            <a:ext cx="1128326" cy="1122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2872C55A-A932-5899-D6C5-B4A93F78463F}"/>
              </a:ext>
            </a:extLst>
          </p:cNvPr>
          <p:cNvSpPr txBox="1"/>
          <p:nvPr/>
        </p:nvSpPr>
        <p:spPr>
          <a:xfrm>
            <a:off x="1590911" y="17308523"/>
            <a:ext cx="6245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es-AR" sz="1800" dirty="0"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* Fluorescent dissolved organic matter – a reliable proxy fo</a:t>
            </a:r>
            <a:r>
              <a:rPr lang="en-US" altLang="es-AR" dirty="0">
                <a:latin typeface="Assistant Medium" pitchFamily="2" charset="0"/>
                <a:ea typeface="Calibri" panose="020F0502020204030204" pitchFamily="34" charset="0"/>
                <a:cs typeface="Assistant Medium"/>
              </a:rPr>
              <a:t>r DOC</a:t>
            </a:r>
            <a:endParaRPr lang="en-US" dirty="0"/>
          </a:p>
        </p:txBody>
      </p:sp>
      <p:sp>
        <p:nvSpPr>
          <p:cNvPr id="51" name="TextBox 3">
            <a:extLst>
              <a:ext uri="{FF2B5EF4-FFF2-40B4-BE49-F238E27FC236}">
                <a16:creationId xmlns:a16="http://schemas.microsoft.com/office/drawing/2014/main" id="{21CBBBE8-CBC7-508C-6A2D-20CA9C0828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54225" y="16770394"/>
            <a:ext cx="51866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r>
              <a:rPr lang="en-US" altLang="es-AR" sz="2400" dirty="0">
                <a:solidFill>
                  <a:schemeClr val="bg1"/>
                </a:solidFill>
                <a:latin typeface="Assistant Medium"/>
                <a:ea typeface="Calibri" panose="020F0502020204030204" pitchFamily="34" charset="0"/>
                <a:cs typeface="Assistant Medium" pitchFamily="2" charset="0"/>
              </a:rPr>
              <a:t>Pressure transducers in stilling wells</a:t>
            </a:r>
            <a:endParaRPr lang="en-US" altLang="es-AR" sz="2000" dirty="0">
              <a:solidFill>
                <a:schemeClr val="bg1"/>
              </a:solidFill>
              <a:latin typeface="Assistant Medium"/>
              <a:ea typeface="Calibri" panose="020F0502020204030204" pitchFamily="34" charset="0"/>
              <a:cs typeface="Assistant Medium" pitchFamily="2" charset="0"/>
            </a:endParaRPr>
          </a:p>
        </p:txBody>
      </p:sp>
      <p:pic>
        <p:nvPicPr>
          <p:cNvPr id="48" name="Picture 52" descr="Teledyne Isco Portable Sampler - Rent | Eco-Rental Solutions">
            <a:extLst>
              <a:ext uri="{FF2B5EF4-FFF2-40B4-BE49-F238E27FC236}">
                <a16:creationId xmlns:a16="http://schemas.microsoft.com/office/drawing/2014/main" id="{6BFE5FB9-C491-9AB0-1FBA-D1817BF8D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223" y="15228811"/>
            <a:ext cx="1039560" cy="1042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1" name="Text Placeholder 5">
            <a:extLst>
              <a:ext uri="{FF2B5EF4-FFF2-40B4-BE49-F238E27FC236}">
                <a16:creationId xmlns:a16="http://schemas.microsoft.com/office/drawing/2014/main" id="{A77FA542-8196-FF26-2009-B5D480431862}"/>
              </a:ext>
            </a:extLst>
          </p:cNvPr>
          <p:cNvSpPr txBox="1">
            <a:spLocks/>
          </p:cNvSpPr>
          <p:nvPr/>
        </p:nvSpPr>
        <p:spPr>
          <a:xfrm>
            <a:off x="1200150" y="17766988"/>
            <a:ext cx="10428982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2.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Fine Sediment Deposition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1F5A9005-964E-FD25-7591-BCB278EB9751}"/>
              </a:ext>
            </a:extLst>
          </p:cNvPr>
          <p:cNvSpPr txBox="1"/>
          <p:nvPr/>
        </p:nvSpPr>
        <p:spPr>
          <a:xfrm>
            <a:off x="1272854" y="18323335"/>
            <a:ext cx="1151557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ssistant Medium"/>
              </a:rPr>
              <a:t>Sediment traps with open and closed bottoms were installed next to subsurface temperature probes during the spring of 2023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EB283D-FE21-56A7-E6DC-5442EE66BADE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6082" t="28881" b="23229"/>
          <a:stretch/>
        </p:blipFill>
        <p:spPr>
          <a:xfrm>
            <a:off x="9310537" y="19728856"/>
            <a:ext cx="3303003" cy="2513305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0051DCDB-8DED-98A8-29D0-672EB6357A92}"/>
              </a:ext>
            </a:extLst>
          </p:cNvPr>
          <p:cNvSpPr/>
          <p:nvPr/>
        </p:nvSpPr>
        <p:spPr>
          <a:xfrm>
            <a:off x="1127238" y="19369489"/>
            <a:ext cx="7999114" cy="415066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4" name="Picture 93">
            <a:extLst>
              <a:ext uri="{FF2B5EF4-FFF2-40B4-BE49-F238E27FC236}">
                <a16:creationId xmlns:a16="http://schemas.microsoft.com/office/drawing/2014/main" id="{547B87D2-AC33-CBFF-1A12-2FC2CA3DBE6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04042" y="19649068"/>
            <a:ext cx="3789782" cy="3681038"/>
          </a:xfrm>
          <a:prstGeom prst="rect">
            <a:avLst/>
          </a:prstGeom>
          <a:ln w="9525">
            <a:noFill/>
          </a:ln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4B8A2792-8CD3-5EE3-F68E-8D3EAD6720A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72184" y="19658978"/>
            <a:ext cx="3822292" cy="3671128"/>
          </a:xfrm>
          <a:prstGeom prst="rect">
            <a:avLst/>
          </a:prstGeom>
          <a:ln w="9525">
            <a:noFill/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F980C8A-5C3F-D6A1-FB2B-5277B64AAED9}"/>
              </a:ext>
            </a:extLst>
          </p:cNvPr>
          <p:cNvSpPr txBox="1"/>
          <p:nvPr/>
        </p:nvSpPr>
        <p:spPr>
          <a:xfrm>
            <a:off x="1859539" y="19341212"/>
            <a:ext cx="2719874" cy="369332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06D7F"/>
                </a:solidFill>
                <a:latin typeface="Assistant Medium"/>
              </a:rPr>
              <a:t>Downwelling Conditions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89A71A-FC11-C3F6-E721-D6182F0E02A2}"/>
              </a:ext>
            </a:extLst>
          </p:cNvPr>
          <p:cNvSpPr txBox="1"/>
          <p:nvPr/>
        </p:nvSpPr>
        <p:spPr>
          <a:xfrm>
            <a:off x="5738996" y="19345535"/>
            <a:ext cx="2719874" cy="369332"/>
          </a:xfrm>
          <a:prstGeom prst="rect">
            <a:avLst/>
          </a:prstGeom>
          <a:noFill/>
          <a:ln w="952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106D7F"/>
                </a:solidFill>
                <a:latin typeface="Assistant Medium"/>
              </a:rPr>
              <a:t>Upwelling Conditions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D8663A-0B6D-B65B-9284-B1C905F2B499}"/>
              </a:ext>
            </a:extLst>
          </p:cNvPr>
          <p:cNvSpPr txBox="1"/>
          <p:nvPr/>
        </p:nvSpPr>
        <p:spPr>
          <a:xfrm>
            <a:off x="9298040" y="22424412"/>
            <a:ext cx="3315500" cy="1077218"/>
          </a:xfrm>
          <a:prstGeom prst="rect">
            <a:avLst/>
          </a:prstGeom>
          <a:solidFill>
            <a:srgbClr val="EDF8B1"/>
          </a:solidFill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Assistant Medium"/>
              </a:rPr>
              <a:t>Other deposition effects: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ssistant Medium"/>
              </a:rPr>
              <a:t>settling velocity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ssistant Medium"/>
              </a:rPr>
              <a:t>stream turbulence effects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18A2FD83-0EE6-1DAE-9C56-B6663FD5382B}"/>
              </a:ext>
            </a:extLst>
          </p:cNvPr>
          <p:cNvSpPr txBox="1">
            <a:spLocks/>
          </p:cNvSpPr>
          <p:nvPr/>
        </p:nvSpPr>
        <p:spPr>
          <a:xfrm>
            <a:off x="1127238" y="23683582"/>
            <a:ext cx="10428982" cy="640326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l" defTabSz="2743200" rtl="0" eaLnBrk="1" latinLnBrk="0" hangingPunct="1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None/>
              <a:defRPr sz="4300" b="1" kern="1200" baseline="0">
                <a:solidFill>
                  <a:srgbClr val="308AE9"/>
                </a:solidFill>
                <a:latin typeface="Arial"/>
                <a:ea typeface="+mn-ea"/>
                <a:cs typeface="+mn-cs"/>
              </a:defRPr>
            </a:lvl1pPr>
            <a:lvl2pPr marL="2057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429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6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800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722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5438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89154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2870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1658600" indent="-685800" algn="l" defTabSz="27432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Char char="•"/>
              <a:defRPr sz="5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3600" b="0" dirty="0">
                <a:solidFill>
                  <a:schemeClr val="tx1"/>
                </a:solidFill>
                <a:latin typeface="Assistant Medium"/>
              </a:rPr>
              <a:t>3. </a:t>
            </a:r>
            <a:r>
              <a:rPr lang="en-US" sz="3600" b="0" u="sng" dirty="0">
                <a:solidFill>
                  <a:schemeClr val="tx1"/>
                </a:solidFill>
                <a:latin typeface="Assistant Medium"/>
              </a:rPr>
              <a:t>Computing Hyporheic Flux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77FC680-7B4F-4A52-AE9D-AF41BDCCBD0A}"/>
              </a:ext>
            </a:extLst>
          </p:cNvPr>
          <p:cNvSpPr txBox="1"/>
          <p:nvPr/>
        </p:nvSpPr>
        <p:spPr>
          <a:xfrm>
            <a:off x="1177275" y="24427729"/>
            <a:ext cx="48216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ssistant Medium"/>
              </a:rPr>
              <a:t>Through diel substrate water temperature fluctuations, we can solve the vertical flux from the 1D advection-diffusion equation using </a:t>
            </a:r>
            <a:r>
              <a:rPr lang="el-GR" sz="2800" i="1" dirty="0">
                <a:latin typeface="Assistant Medium"/>
              </a:rPr>
              <a:t>Δ</a:t>
            </a:r>
            <a:r>
              <a:rPr lang="en-US" sz="2800" i="1" dirty="0">
                <a:latin typeface="Assistant Medium"/>
              </a:rPr>
              <a:t>A and </a:t>
            </a:r>
            <a:r>
              <a:rPr lang="el-GR" sz="2800" i="1" dirty="0">
                <a:latin typeface="Assistant Medium"/>
              </a:rPr>
              <a:t>ΔΦ</a:t>
            </a:r>
            <a:r>
              <a:rPr lang="en-US" sz="2800" i="1" dirty="0">
                <a:latin typeface="Assistant Medium"/>
              </a:rPr>
              <a:t>.</a:t>
            </a:r>
          </a:p>
          <a:p>
            <a:r>
              <a:rPr lang="en-US" sz="2800" dirty="0">
                <a:latin typeface="Assistant Medium"/>
              </a:rPr>
              <a:t>Temperature-monitoring probes were installed at the locations of each basket group to estimate local hyporheic flux.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2FD714-1351-8A20-4D24-5ED5FF3950F3}"/>
              </a:ext>
            </a:extLst>
          </p:cNvPr>
          <p:cNvSpPr txBox="1"/>
          <p:nvPr/>
        </p:nvSpPr>
        <p:spPr>
          <a:xfrm>
            <a:off x="1057710" y="12761399"/>
            <a:ext cx="28103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Methods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F41EA4D-3B47-530B-1560-16ECA82BDEE5}"/>
              </a:ext>
            </a:extLst>
          </p:cNvPr>
          <p:cNvSpPr txBox="1"/>
          <p:nvPr/>
        </p:nvSpPr>
        <p:spPr>
          <a:xfrm>
            <a:off x="13594239" y="4984837"/>
            <a:ext cx="18934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Results</a:t>
            </a:r>
          </a:p>
        </p:txBody>
      </p:sp>
      <p:pic>
        <p:nvPicPr>
          <p:cNvPr id="5" name="Picture 4" descr="A diagram of a temperature and time&#10;&#10;Description automatically generated">
            <a:extLst>
              <a:ext uri="{FF2B5EF4-FFF2-40B4-BE49-F238E27FC236}">
                <a16:creationId xmlns:a16="http://schemas.microsoft.com/office/drawing/2014/main" id="{8FFA913C-B1DF-EAB1-B6BF-AC2DB3009A3B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1758" r="8516"/>
          <a:stretch/>
        </p:blipFill>
        <p:spPr>
          <a:xfrm>
            <a:off x="5993136" y="24290733"/>
            <a:ext cx="6609808" cy="4143761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A95EF89-A291-7FF2-790E-002C29912FD4}"/>
              </a:ext>
            </a:extLst>
          </p:cNvPr>
          <p:cNvSpPr txBox="1"/>
          <p:nvPr/>
        </p:nvSpPr>
        <p:spPr>
          <a:xfrm>
            <a:off x="4966542" y="35790865"/>
            <a:ext cx="165969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ssistant Medium"/>
              </a:rPr>
              <a:t>For questions, please contact </a:t>
            </a:r>
            <a:r>
              <a:rPr lang="en-US" sz="3600" dirty="0">
                <a:latin typeface="Assistant Medium"/>
                <a:hlinkClick r:id="rId14"/>
              </a:rPr>
              <a:t>huck4481@vandals.uidaho.edu</a:t>
            </a:r>
            <a:r>
              <a:rPr lang="en-US" sz="3600" dirty="0">
                <a:latin typeface="Assistant Medium"/>
              </a:rPr>
              <a:t> or </a:t>
            </a:r>
            <a:r>
              <a:rPr lang="en-US" sz="3600" dirty="0">
                <a:latin typeface="Assistant Medium"/>
                <a:hlinkClick r:id="rId15"/>
              </a:rPr>
              <a:t>eyager@uidaho.edu</a:t>
            </a:r>
            <a:r>
              <a:rPr lang="en-US" sz="3600" dirty="0">
                <a:latin typeface="Assistant Medium"/>
              </a:rPr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37E44B-F234-B32D-FFEB-907921DAD956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3292505" y="30233176"/>
            <a:ext cx="13395467" cy="5234013"/>
          </a:xfrm>
          <a:prstGeom prst="rect">
            <a:avLst/>
          </a:prstGeom>
          <a:solidFill>
            <a:srgbClr val="C7E9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s-AR" sz="1800" dirty="0">
                <a:solidFill>
                  <a:schemeClr val="tx1"/>
                </a:solidFill>
                <a:latin typeface="Assistant Medium"/>
                <a:cs typeface="Assistant Medium" pitchFamily="2" charset="0"/>
              </a:rPr>
              <a:t> 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AE2EB32-9A56-5532-B498-4B183A0A85A8}"/>
              </a:ext>
            </a:extLst>
          </p:cNvPr>
          <p:cNvSpPr txBox="1"/>
          <p:nvPr/>
        </p:nvSpPr>
        <p:spPr>
          <a:xfrm>
            <a:off x="13758474" y="29838211"/>
            <a:ext cx="67725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Discussion and Further Work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2838FE27-B161-A0F2-771F-4C7D11B6EA3B}"/>
                  </a:ext>
                </a:extLst>
              </p:cNvPr>
              <p:cNvSpPr txBox="1"/>
              <p:nvPr/>
            </p:nvSpPr>
            <p:spPr>
              <a:xfrm>
                <a:off x="2770303" y="28992946"/>
                <a:ext cx="9095747" cy="584775"/>
              </a:xfrm>
              <a:prstGeom prst="rect">
                <a:avLst/>
              </a:prstGeom>
              <a:solidFill>
                <a:srgbClr val="225EA8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3200" dirty="0">
                    <a:solidFill>
                      <a:schemeClr val="bg1"/>
                    </a:solidFill>
                    <a:highlight>
                      <a:srgbClr val="225EA8"/>
                    </a:highlight>
                    <a:latin typeface="Assistant Medium"/>
                  </a:rPr>
                  <a:t>Water Column Fine Sediment Concentrations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 smtClean="0">
                            <a:solidFill>
                              <a:schemeClr val="bg1"/>
                            </a:solidFill>
                            <a:highlight>
                              <a:srgbClr val="225EA8"/>
                            </a:highligh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highlight>
                              <a:srgbClr val="225EA8"/>
                            </a:highlight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highlight>
                              <a:srgbClr val="225EA8"/>
                            </a:highlight>
                            <a:latin typeface="Cambria Math" panose="02040503050406030204" pitchFamily="18" charset="0"/>
                          </a:rPr>
                          <m:t>50</m:t>
                        </m:r>
                      </m:sub>
                    </m:sSub>
                  </m:oMath>
                </a14:m>
                <a:endParaRPr lang="en-US" sz="3200" dirty="0">
                  <a:solidFill>
                    <a:schemeClr val="bg1"/>
                  </a:solidFill>
                  <a:highlight>
                    <a:srgbClr val="225EA8"/>
                  </a:highlight>
                  <a:latin typeface="Assistant Medium"/>
                </a:endParaRPr>
              </a:p>
            </p:txBody>
          </p:sp>
        </mc:Choice>
        <mc:Fallback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2838FE27-B161-A0F2-771F-4C7D11B6EA3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70303" y="28992946"/>
                <a:ext cx="9095747" cy="584775"/>
              </a:xfrm>
              <a:prstGeom prst="rect">
                <a:avLst/>
              </a:prstGeom>
              <a:blipFill>
                <a:blip r:embed="rId16"/>
                <a:stretch>
                  <a:fillRect l="-1674" t="-12500" b="-34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>
            <a:extLst>
              <a:ext uri="{FF2B5EF4-FFF2-40B4-BE49-F238E27FC236}">
                <a16:creationId xmlns:a16="http://schemas.microsoft.com/office/drawing/2014/main" id="{13047AA5-CF0D-C861-0459-CA69759C3D14}"/>
              </a:ext>
            </a:extLst>
          </p:cNvPr>
          <p:cNvSpPr txBox="1"/>
          <p:nvPr/>
        </p:nvSpPr>
        <p:spPr>
          <a:xfrm>
            <a:off x="7023637" y="29758600"/>
            <a:ext cx="60308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ssistant Medium"/>
              </a:rPr>
              <a:t>Summer high flow events </a:t>
            </a:r>
            <a:r>
              <a:rPr lang="en-US" sz="2800" dirty="0">
                <a:latin typeface="Assistant Medium"/>
              </a:rPr>
              <a:t>displayed a wider range of concentrations and </a:t>
            </a:r>
            <a:r>
              <a:rPr lang="en-US" sz="2800" b="1" dirty="0">
                <a:latin typeface="Assistant Medium"/>
              </a:rPr>
              <a:t>higher peak concentrations on average </a:t>
            </a:r>
            <a:r>
              <a:rPr lang="en-US" sz="2800" dirty="0">
                <a:latin typeface="Assistant Medium"/>
              </a:rPr>
              <a:t>than the spring event concentrations.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Assistant Medium"/>
              </a:rPr>
              <a:t>Spring high flow events </a:t>
            </a:r>
            <a:r>
              <a:rPr lang="en-US" sz="2800" dirty="0">
                <a:latin typeface="Assistant Medium"/>
              </a:rPr>
              <a:t>have a wider range of D50’s and a </a:t>
            </a:r>
            <a:r>
              <a:rPr lang="en-US" sz="2800" b="1" dirty="0">
                <a:latin typeface="Assistant Medium"/>
              </a:rPr>
              <a:t>coarser grain size distribution on average</a:t>
            </a:r>
            <a:r>
              <a:rPr lang="en-US" sz="2800" dirty="0">
                <a:latin typeface="Assistant Medium"/>
              </a:rPr>
              <a:t> compared to the summer samples.</a:t>
            </a:r>
          </a:p>
        </p:txBody>
      </p:sp>
      <p:pic>
        <p:nvPicPr>
          <p:cNvPr id="53" name="Picture 52" descr="A diagram of water analysis&#10;&#10;Description automatically generated with medium confidence">
            <a:extLst>
              <a:ext uri="{FF2B5EF4-FFF2-40B4-BE49-F238E27FC236}">
                <a16:creationId xmlns:a16="http://schemas.microsoft.com/office/drawing/2014/main" id="{4BF17D2F-AB93-46C3-B7E9-CC130B29494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46533" y="29719913"/>
            <a:ext cx="6030854" cy="5637452"/>
          </a:xfrm>
          <a:prstGeom prst="rect">
            <a:avLst/>
          </a:prstGeom>
        </p:spPr>
      </p:pic>
      <p:graphicFrame>
        <p:nvGraphicFramePr>
          <p:cNvPr id="63" name="Table 62">
            <a:extLst>
              <a:ext uri="{FF2B5EF4-FFF2-40B4-BE49-F238E27FC236}">
                <a16:creationId xmlns:a16="http://schemas.microsoft.com/office/drawing/2014/main" id="{85F6BB68-F714-824A-0D19-7F829BC01F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3282328"/>
              </p:ext>
            </p:extLst>
          </p:nvPr>
        </p:nvGraphicFramePr>
        <p:xfrm>
          <a:off x="7326147" y="33852681"/>
          <a:ext cx="5425833" cy="1384365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2757052">
                  <a:extLst>
                    <a:ext uri="{9D8B030D-6E8A-4147-A177-3AD203B41FA5}">
                      <a16:colId xmlns:a16="http://schemas.microsoft.com/office/drawing/2014/main" val="1683704114"/>
                    </a:ext>
                  </a:extLst>
                </a:gridCol>
                <a:gridCol w="1355609">
                  <a:extLst>
                    <a:ext uri="{9D8B030D-6E8A-4147-A177-3AD203B41FA5}">
                      <a16:colId xmlns:a16="http://schemas.microsoft.com/office/drawing/2014/main" val="363696216"/>
                    </a:ext>
                  </a:extLst>
                </a:gridCol>
                <a:gridCol w="1313172">
                  <a:extLst>
                    <a:ext uri="{9D8B030D-6E8A-4147-A177-3AD203B41FA5}">
                      <a16:colId xmlns:a16="http://schemas.microsoft.com/office/drawing/2014/main" val="177386497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2000" u="none" strike="noStrike" dirty="0">
                          <a:effectLst/>
                          <a:latin typeface="Assistant Medium"/>
                        </a:rPr>
                        <a:t>Average:  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2400" b="1" u="none" strike="noStrike" dirty="0">
                          <a:solidFill>
                            <a:srgbClr val="0C2C84"/>
                          </a:solidFill>
                          <a:effectLst/>
                          <a:latin typeface="Assistant Medium"/>
                        </a:rPr>
                        <a:t>Spring</a:t>
                      </a:r>
                      <a:endParaRPr lang="en-US" sz="2400" b="1" i="0" u="none" strike="noStrike" dirty="0">
                        <a:solidFill>
                          <a:srgbClr val="0C2C84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2400" b="1" u="none" strike="noStrike" dirty="0">
                          <a:solidFill>
                            <a:srgbClr val="1D91C0"/>
                          </a:solidFill>
                          <a:effectLst/>
                          <a:latin typeface="Assistant Medium"/>
                        </a:rPr>
                        <a:t>Summer</a:t>
                      </a:r>
                      <a:endParaRPr lang="en-US" sz="2400" b="1" i="0" u="none" strike="noStrike" dirty="0">
                        <a:solidFill>
                          <a:srgbClr val="1D91C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6877270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2000" b="1" u="none" strike="noStrike" dirty="0">
                          <a:effectLst/>
                          <a:latin typeface="Assistant Medium"/>
                        </a:rPr>
                        <a:t> </a:t>
                      </a:r>
                      <a:r>
                        <a:rPr lang="en-US" sz="2000" b="1" i="0" u="none" strike="noStrike" dirty="0">
                          <a:effectLst/>
                          <a:latin typeface="Assistant Medium"/>
                        </a:rPr>
                        <a:t>Concentration (</a:t>
                      </a:r>
                      <a:r>
                        <a:rPr lang="el-GR" sz="2000" b="1" i="0" u="none" strike="noStrike" dirty="0">
                          <a:effectLst/>
                        </a:rPr>
                        <a:t>μ</a:t>
                      </a:r>
                      <a:r>
                        <a:rPr lang="en-US" sz="2000" b="1" i="0" u="none" strike="noStrike" dirty="0">
                          <a:effectLst/>
                          <a:latin typeface="Assistant Medium"/>
                        </a:rPr>
                        <a:t>L/L)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2400" b="1" u="none" strike="noStrike" dirty="0">
                          <a:effectLst/>
                          <a:latin typeface="Assistant Medium"/>
                        </a:rPr>
                        <a:t>80.51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2400" b="1" u="none" strike="noStrike" dirty="0">
                          <a:effectLst/>
                          <a:latin typeface="Assistant Medium"/>
                        </a:rPr>
                        <a:t>95.00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001721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2000" b="1" i="0" u="none" strike="noStrike" dirty="0">
                          <a:effectLst/>
                          <a:latin typeface="Assistant Medium"/>
                        </a:rPr>
                        <a:t>Median Grain Size (</a:t>
                      </a:r>
                      <a:r>
                        <a:rPr lang="el-GR" sz="2000" b="1" i="0" u="none" strike="noStrike" dirty="0">
                          <a:effectLst/>
                        </a:rPr>
                        <a:t>μ</a:t>
                      </a:r>
                      <a:r>
                        <a:rPr lang="en-US" sz="2000" b="1" i="0" u="none" strike="noStrike" dirty="0">
                          <a:effectLst/>
                          <a:latin typeface="Assistant Medium"/>
                        </a:rPr>
                        <a:t>m)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2400" b="1" u="none" strike="noStrike" dirty="0">
                          <a:effectLst/>
                          <a:latin typeface="Assistant Medium"/>
                        </a:rPr>
                        <a:t>59.56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>
                        <a:lnSpc>
                          <a:spcPct val="150000"/>
                        </a:lnSpc>
                      </a:pPr>
                      <a:r>
                        <a:rPr lang="en-US" sz="2400" b="1" u="none" strike="noStrike" dirty="0">
                          <a:effectLst/>
                          <a:latin typeface="Assistant Medium"/>
                        </a:rPr>
                        <a:t>54.65</a:t>
                      </a:r>
                      <a:endParaRPr lang="en-US" sz="2400" b="1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75137386"/>
                  </a:ext>
                </a:extLst>
              </a:tr>
            </a:tbl>
          </a:graphicData>
        </a:graphic>
      </p:graphicFrame>
      <p:sp>
        <p:nvSpPr>
          <p:cNvPr id="65" name="TextBox 64">
            <a:extLst>
              <a:ext uri="{FF2B5EF4-FFF2-40B4-BE49-F238E27FC236}">
                <a16:creationId xmlns:a16="http://schemas.microsoft.com/office/drawing/2014/main" id="{C4A1C10E-E2E9-96FF-8244-9D33DD6FCC40}"/>
              </a:ext>
            </a:extLst>
          </p:cNvPr>
          <p:cNvSpPr txBox="1"/>
          <p:nvPr/>
        </p:nvSpPr>
        <p:spPr>
          <a:xfrm>
            <a:off x="15559773" y="5067724"/>
            <a:ext cx="7792678" cy="584775"/>
          </a:xfrm>
          <a:prstGeom prst="rect">
            <a:avLst/>
          </a:prstGeom>
          <a:solidFill>
            <a:srgbClr val="225EA8"/>
          </a:solidFill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highlight>
                  <a:srgbClr val="225EA8"/>
                </a:highlight>
                <a:latin typeface="Assistant Medium"/>
              </a:rPr>
              <a:t>Spring and Summer Fine Sediment Deposition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EFCC71D-EDD5-C1CE-1D19-02EE0D15507D}"/>
              </a:ext>
            </a:extLst>
          </p:cNvPr>
          <p:cNvSpPr txBox="1"/>
          <p:nvPr/>
        </p:nvSpPr>
        <p:spPr>
          <a:xfrm>
            <a:off x="21476305" y="5754278"/>
            <a:ext cx="508645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ssistant Medium"/>
              </a:rPr>
              <a:t>The sediment traps demonstrated that the </a:t>
            </a:r>
            <a:r>
              <a:rPr lang="en-US" sz="2800" b="1" dirty="0">
                <a:latin typeface="Assistant Medium"/>
              </a:rPr>
              <a:t>total captured sediment weight was higher for the spring samples.</a:t>
            </a:r>
          </a:p>
          <a:p>
            <a:pPr>
              <a:lnSpc>
                <a:spcPct val="50000"/>
              </a:lnSpc>
            </a:pPr>
            <a:endParaRPr lang="en-US" sz="2800" b="1" dirty="0">
              <a:latin typeface="Assistant Medium"/>
            </a:endParaRPr>
          </a:p>
          <a:p>
            <a:r>
              <a:rPr lang="en-US" sz="2800" dirty="0">
                <a:latin typeface="Assistant Medium"/>
              </a:rPr>
              <a:t>Preliminarily, we also found that the spring sediment particle size distribution (PSD) is coarser than the summer sediment PSD </a:t>
            </a:r>
          </a:p>
          <a:p>
            <a:pPr>
              <a:lnSpc>
                <a:spcPct val="50000"/>
              </a:lnSpc>
            </a:pPr>
            <a:endParaRPr lang="en-US" sz="2800" dirty="0">
              <a:latin typeface="Assistant Medium"/>
            </a:endParaRPr>
          </a:p>
          <a:p>
            <a:r>
              <a:rPr lang="en-US" sz="2800" dirty="0">
                <a:latin typeface="Assistant Medium"/>
              </a:rPr>
              <a:t>Total deposited </a:t>
            </a:r>
            <a:r>
              <a:rPr lang="en-US" sz="2800" b="1" dirty="0">
                <a:latin typeface="Assistant Medium"/>
              </a:rPr>
              <a:t>sediment weight correlates better with hyporheic flux for the open traps</a:t>
            </a:r>
            <a:r>
              <a:rPr lang="en-US" sz="2800" dirty="0">
                <a:latin typeface="Assistant Medium"/>
              </a:rPr>
              <a:t> than for the closed traps for both seasons. </a:t>
            </a:r>
          </a:p>
        </p:txBody>
      </p:sp>
      <p:graphicFrame>
        <p:nvGraphicFramePr>
          <p:cNvPr id="69" name="Table 68">
            <a:extLst>
              <a:ext uri="{FF2B5EF4-FFF2-40B4-BE49-F238E27FC236}">
                <a16:creationId xmlns:a16="http://schemas.microsoft.com/office/drawing/2014/main" id="{DF5E4749-6A0F-2AB6-8D74-15CCD90FA5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414694"/>
              </p:ext>
            </p:extLst>
          </p:nvPr>
        </p:nvGraphicFramePr>
        <p:xfrm>
          <a:off x="18814041" y="14448089"/>
          <a:ext cx="7490721" cy="3875243"/>
        </p:xfrm>
        <a:graphic>
          <a:graphicData uri="http://schemas.openxmlformats.org/drawingml/2006/table">
            <a:tbl>
              <a:tblPr firstRow="1" bandCol="1">
                <a:tableStyleId>{B301B821-A1FF-4177-AEE7-76D212191A09}</a:tableStyleId>
              </a:tblPr>
              <a:tblGrid>
                <a:gridCol w="1239259">
                  <a:extLst>
                    <a:ext uri="{9D8B030D-6E8A-4147-A177-3AD203B41FA5}">
                      <a16:colId xmlns:a16="http://schemas.microsoft.com/office/drawing/2014/main" val="4178440959"/>
                    </a:ext>
                  </a:extLst>
                </a:gridCol>
                <a:gridCol w="977900">
                  <a:extLst>
                    <a:ext uri="{9D8B030D-6E8A-4147-A177-3AD203B41FA5}">
                      <a16:colId xmlns:a16="http://schemas.microsoft.com/office/drawing/2014/main" val="283775316"/>
                    </a:ext>
                  </a:extLst>
                </a:gridCol>
                <a:gridCol w="933635">
                  <a:extLst>
                    <a:ext uri="{9D8B030D-6E8A-4147-A177-3AD203B41FA5}">
                      <a16:colId xmlns:a16="http://schemas.microsoft.com/office/drawing/2014/main" val="2156973913"/>
                    </a:ext>
                  </a:extLst>
                </a:gridCol>
                <a:gridCol w="1109412">
                  <a:extLst>
                    <a:ext uri="{9D8B030D-6E8A-4147-A177-3AD203B41FA5}">
                      <a16:colId xmlns:a16="http://schemas.microsoft.com/office/drawing/2014/main" val="2075862372"/>
                    </a:ext>
                  </a:extLst>
                </a:gridCol>
                <a:gridCol w="768642">
                  <a:extLst>
                    <a:ext uri="{9D8B030D-6E8A-4147-A177-3AD203B41FA5}">
                      <a16:colId xmlns:a16="http://schemas.microsoft.com/office/drawing/2014/main" val="1895450852"/>
                    </a:ext>
                  </a:extLst>
                </a:gridCol>
                <a:gridCol w="852713">
                  <a:extLst>
                    <a:ext uri="{9D8B030D-6E8A-4147-A177-3AD203B41FA5}">
                      <a16:colId xmlns:a16="http://schemas.microsoft.com/office/drawing/2014/main" val="3278574573"/>
                    </a:ext>
                  </a:extLst>
                </a:gridCol>
                <a:gridCol w="840703">
                  <a:extLst>
                    <a:ext uri="{9D8B030D-6E8A-4147-A177-3AD203B41FA5}">
                      <a16:colId xmlns:a16="http://schemas.microsoft.com/office/drawing/2014/main" val="1373246496"/>
                    </a:ext>
                  </a:extLst>
                </a:gridCol>
                <a:gridCol w="768457">
                  <a:extLst>
                    <a:ext uri="{9D8B030D-6E8A-4147-A177-3AD203B41FA5}">
                      <a16:colId xmlns:a16="http://schemas.microsoft.com/office/drawing/2014/main" val="2645978749"/>
                    </a:ext>
                  </a:extLst>
                </a:gridCol>
              </a:tblGrid>
              <a:tr h="88110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ssistant Medium"/>
                        </a:rPr>
                        <a:t>Regression Variables: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C2C8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ssistant Medium"/>
                        </a:rPr>
                        <a:t>Hyporheic Flux, Horizontal Velocity and TKE</a:t>
                      </a:r>
                      <a:endParaRPr lang="nb-NO" sz="1800" b="1" i="0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C2C8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effectLst/>
                          <a:latin typeface="Assistant Medium"/>
                        </a:rPr>
                        <a:t>Hyporheic Flux and Horizontal Velocity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C2C8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nb-NO" sz="1800" u="none" strike="noStrike" dirty="0">
                          <a:effectLst/>
                          <a:latin typeface="Assistant Medium"/>
                        </a:rPr>
                        <a:t>Hyporheic Flux and </a:t>
                      </a:r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TKE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C2C8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9715345"/>
                  </a:ext>
                </a:extLst>
              </a:tr>
              <a:tr h="300422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ssistant Medium"/>
                        </a:rPr>
                        <a:t>Type of traps: 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25EA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ssistant Medium"/>
                        </a:rPr>
                        <a:t>CLOSED</a:t>
                      </a:r>
                      <a:endParaRPr lang="en-US" sz="1800" b="1" i="1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5E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ssistant Medium"/>
                        </a:rPr>
                        <a:t>OPEN</a:t>
                      </a:r>
                      <a:endParaRPr lang="en-US" sz="1800" b="1" i="1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5E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ssistant Medium"/>
                        </a:rPr>
                        <a:t>CLOSED</a:t>
                      </a:r>
                      <a:endParaRPr lang="en-US" sz="1800" b="1" i="1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5E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ssistant Medium"/>
                        </a:rPr>
                        <a:t>OPEN</a:t>
                      </a:r>
                      <a:endParaRPr lang="en-US" sz="1800" b="1" i="1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5E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ssistant Medium"/>
                        </a:rPr>
                        <a:t>CLOSED</a:t>
                      </a:r>
                      <a:endParaRPr lang="en-US" sz="1800" b="1" i="1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5EA8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u="none" strike="noStrik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Assistant Medium"/>
                        </a:rPr>
                        <a:t>OPEN</a:t>
                      </a:r>
                      <a:endParaRPr lang="en-US" sz="1800" b="1" i="1" u="none" strike="noStrike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25E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103091"/>
                  </a:ext>
                </a:extLst>
              </a:tr>
              <a:tr h="300422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Assistant Medium"/>
                          <a:ea typeface="+mn-ea"/>
                          <a:cs typeface="+mn-cs"/>
                        </a:rPr>
                        <a:t>R</a:t>
                      </a:r>
                      <a:r>
                        <a:rPr lang="en-US" sz="1800" b="1" i="0" kern="1200" baseline="30000" dirty="0">
                          <a:solidFill>
                            <a:schemeClr val="dk1"/>
                          </a:solidFill>
                          <a:effectLst/>
                          <a:latin typeface="Assistant Medium"/>
                          <a:ea typeface="+mn-ea"/>
                          <a:cs typeface="+mn-cs"/>
                        </a:rPr>
                        <a:t>2</a:t>
                      </a:r>
                      <a:r>
                        <a:rPr lang="en-US" sz="1800" b="1" u="none" strike="noStrike" dirty="0">
                          <a:effectLst/>
                          <a:latin typeface="Assistant Medium"/>
                        </a:rPr>
                        <a:t> values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Assistant Medium"/>
                          <a:ea typeface="+mn-ea"/>
                          <a:cs typeface="+mn-cs"/>
                        </a:rPr>
                        <a:t>R</a:t>
                      </a:r>
                      <a:r>
                        <a:rPr lang="en-US" sz="1800" b="1" i="0" kern="1200" baseline="30000" dirty="0">
                          <a:solidFill>
                            <a:schemeClr val="dk1"/>
                          </a:solidFill>
                          <a:effectLst/>
                          <a:latin typeface="Assistant Medium"/>
                          <a:ea typeface="+mn-ea"/>
                          <a:cs typeface="+mn-cs"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0.413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0.791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0.375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0.677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0.310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  <a:latin typeface="Assistant Medium"/>
                        </a:rPr>
                        <a:t>0.791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3576838"/>
                  </a:ext>
                </a:extLst>
              </a:tr>
              <a:tr h="59076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rgbClr val="225EA8"/>
                          </a:solidFill>
                          <a:effectLst/>
                          <a:latin typeface="Assistant Medium"/>
                        </a:rPr>
                        <a:t>Adjusted </a:t>
                      </a:r>
                      <a:r>
                        <a:rPr lang="en-US" sz="1800" b="1" i="0" kern="1200" dirty="0">
                          <a:solidFill>
                            <a:srgbClr val="225EA8"/>
                          </a:solidFill>
                          <a:effectLst/>
                          <a:latin typeface="Assistant Medium"/>
                          <a:ea typeface="+mn-ea"/>
                          <a:cs typeface="+mn-cs"/>
                        </a:rPr>
                        <a:t>R</a:t>
                      </a:r>
                      <a:r>
                        <a:rPr lang="en-US" sz="1800" b="1" i="0" kern="1200" baseline="30000" dirty="0">
                          <a:solidFill>
                            <a:srgbClr val="225EA8"/>
                          </a:solidFill>
                          <a:effectLst/>
                          <a:latin typeface="Assistant Medium"/>
                          <a:ea typeface="+mn-ea"/>
                          <a:cs typeface="+mn-cs"/>
                        </a:rPr>
                        <a:t>2</a:t>
                      </a:r>
                      <a:endParaRPr lang="en-US" sz="1800" b="1" i="0" u="none" strike="noStrike" dirty="0">
                        <a:solidFill>
                          <a:srgbClr val="225EA8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rgbClr val="225EA8"/>
                          </a:solidFill>
                          <a:effectLst/>
                          <a:latin typeface="Assistant Medium"/>
                        </a:rPr>
                        <a:t>0.192</a:t>
                      </a:r>
                      <a:endParaRPr lang="en-US" sz="1800" b="1" i="0" u="none" strike="noStrike" dirty="0">
                        <a:solidFill>
                          <a:srgbClr val="225EA8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rgbClr val="225EA8"/>
                          </a:solidFill>
                          <a:effectLst/>
                          <a:highlight>
                            <a:srgbClr val="C7E9B4"/>
                          </a:highlight>
                          <a:latin typeface="Assistant Medium"/>
                        </a:rPr>
                        <a:t>0.702</a:t>
                      </a:r>
                      <a:endParaRPr lang="en-US" sz="1800" b="1" i="0" u="none" strike="noStrike" dirty="0">
                        <a:solidFill>
                          <a:srgbClr val="225EA8"/>
                        </a:solidFill>
                        <a:effectLst/>
                        <a:highlight>
                          <a:srgbClr val="C7E9B4"/>
                        </a:highlight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rgbClr val="225EA8"/>
                          </a:solidFill>
                          <a:effectLst/>
                          <a:latin typeface="Assistant Medium"/>
                        </a:rPr>
                        <a:t>0.236</a:t>
                      </a:r>
                      <a:endParaRPr lang="en-US" sz="1800" b="1" i="0" u="none" strike="noStrike" dirty="0">
                        <a:solidFill>
                          <a:srgbClr val="225EA8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rgbClr val="225EA8"/>
                          </a:solidFill>
                          <a:effectLst/>
                          <a:highlight>
                            <a:srgbClr val="C7E9B4"/>
                          </a:highlight>
                          <a:latin typeface="Assistant Medium"/>
                        </a:rPr>
                        <a:t>0.597</a:t>
                      </a:r>
                      <a:endParaRPr lang="en-US" sz="1800" b="1" i="0" u="none" strike="noStrike" dirty="0">
                        <a:solidFill>
                          <a:srgbClr val="225EA8"/>
                        </a:solidFill>
                        <a:effectLst/>
                        <a:highlight>
                          <a:srgbClr val="C7E9B4"/>
                        </a:highlight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rgbClr val="225EA8"/>
                          </a:solidFill>
                          <a:effectLst/>
                          <a:latin typeface="Assistant Medium"/>
                        </a:rPr>
                        <a:t>0.156</a:t>
                      </a:r>
                      <a:endParaRPr lang="en-US" sz="1800" b="1" i="0" u="none" strike="noStrike" dirty="0">
                        <a:solidFill>
                          <a:srgbClr val="225EA8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solidFill>
                            <a:srgbClr val="225EA8"/>
                          </a:solidFill>
                          <a:effectLst/>
                          <a:highlight>
                            <a:srgbClr val="C7E9B4"/>
                          </a:highlight>
                          <a:latin typeface="Assistant Medium"/>
                        </a:rPr>
                        <a:t>0.739</a:t>
                      </a:r>
                      <a:endParaRPr lang="en-US" sz="1800" b="1" i="0" u="none" strike="noStrike" dirty="0">
                        <a:solidFill>
                          <a:srgbClr val="225EA8"/>
                        </a:solidFill>
                        <a:effectLst/>
                        <a:highlight>
                          <a:srgbClr val="C7E9B4"/>
                        </a:highlight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5160039"/>
                  </a:ext>
                </a:extLst>
              </a:tr>
              <a:tr h="300422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  <a:latin typeface="Assistant Medium"/>
                        </a:rPr>
                        <a:t>Coefficients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Hyp. Flux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19.621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-6.556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9.708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-67.069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28.416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  <a:latin typeface="Assistant Medium"/>
                        </a:rPr>
                        <a:t>-5.177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30778702"/>
                  </a:ext>
                </a:extLst>
              </a:tr>
              <a:tr h="3004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ssistant Medium"/>
                        </a:rPr>
                        <a:t>Hor. Vel.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13.139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0.693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18.505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21.704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-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-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76981510"/>
                  </a:ext>
                </a:extLst>
              </a:tr>
              <a:tr h="3004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TKE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22.304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67.457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-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-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47.032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69.052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97383413"/>
                  </a:ext>
                </a:extLst>
              </a:tr>
              <a:tr h="300422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800" b="1" u="none" strike="noStrike" dirty="0">
                          <a:effectLst/>
                          <a:latin typeface="Assistant Medium"/>
                        </a:rPr>
                        <a:t>P values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Hyp. Flux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0.524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  <a:latin typeface="Assistant Medium"/>
                        </a:rPr>
                        <a:t>0.865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0.711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highlight>
                            <a:srgbClr val="C7E9B4"/>
                          </a:highlight>
                          <a:latin typeface="Assistant Medium"/>
                        </a:rPr>
                        <a:t>0.024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7E9B4"/>
                        </a:highlight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0.355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0.845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C2C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79184766"/>
                  </a:ext>
                </a:extLst>
              </a:tr>
              <a:tr h="3004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ssistant Medium"/>
                        </a:rPr>
                        <a:t>Hor. Vel.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0.270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0.958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0.046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highlight>
                            <a:srgbClr val="C7E9B4"/>
                          </a:highlight>
                          <a:latin typeface="Assistant Medium"/>
                        </a:rPr>
                        <a:t>0.025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highlight>
                          <a:srgbClr val="C7E9B4"/>
                        </a:highlight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-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-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6975097"/>
                  </a:ext>
                </a:extLst>
              </a:tr>
              <a:tr h="3004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  <a:latin typeface="Assistant Medium"/>
                        </a:rPr>
                        <a:t>TKE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0.493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>
                          <a:effectLst/>
                          <a:latin typeface="Assistant Medium"/>
                        </a:rPr>
                        <a:t>0.092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-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-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0.076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effectLst/>
                          <a:latin typeface="Assistant Medium"/>
                        </a:rPr>
                        <a:t>0.004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ssistant Medium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0595256"/>
                  </a:ext>
                </a:extLst>
              </a:tr>
            </a:tbl>
          </a:graphicData>
        </a:graphic>
      </p:graphicFrame>
      <p:sp>
        <p:nvSpPr>
          <p:cNvPr id="70" name="TextBox 69">
            <a:extLst>
              <a:ext uri="{FF2B5EF4-FFF2-40B4-BE49-F238E27FC236}">
                <a16:creationId xmlns:a16="http://schemas.microsoft.com/office/drawing/2014/main" id="{FA15380C-3D12-B4A7-4E53-E441ABC6A7F9}"/>
              </a:ext>
            </a:extLst>
          </p:cNvPr>
          <p:cNvSpPr txBox="1"/>
          <p:nvPr/>
        </p:nvSpPr>
        <p:spPr>
          <a:xfrm>
            <a:off x="21476305" y="11577164"/>
            <a:ext cx="498402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ssistant Medium"/>
              </a:rPr>
              <a:t>Other deposition effects such as </a:t>
            </a:r>
            <a:r>
              <a:rPr lang="en-US" sz="2800" b="1" dirty="0">
                <a:latin typeface="Assistant Medium"/>
              </a:rPr>
              <a:t>horizontal velocity </a:t>
            </a:r>
            <a:r>
              <a:rPr lang="en-US" sz="2800" dirty="0">
                <a:latin typeface="Assistant Medium"/>
              </a:rPr>
              <a:t>(obtained through ADV measurements) and </a:t>
            </a:r>
            <a:r>
              <a:rPr lang="en-US" sz="2800" b="1" dirty="0">
                <a:latin typeface="Assistant Medium"/>
              </a:rPr>
              <a:t>Turbulence Kinetic Energy (TKE) </a:t>
            </a:r>
            <a:r>
              <a:rPr lang="en-US" sz="2800" dirty="0">
                <a:latin typeface="Assistant Medium"/>
              </a:rPr>
              <a:t>were used to compute multivariate regressions</a:t>
            </a:r>
            <a:endParaRPr lang="en-US" sz="2800" b="1" dirty="0">
              <a:latin typeface="Assistant Medium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D316EA8-FE13-44C8-42AE-96EF2C60BA8B}"/>
              </a:ext>
            </a:extLst>
          </p:cNvPr>
          <p:cNvSpPr txBox="1"/>
          <p:nvPr/>
        </p:nvSpPr>
        <p:spPr>
          <a:xfrm>
            <a:off x="13782400" y="14312663"/>
            <a:ext cx="48759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ssistant Medium"/>
              </a:rPr>
              <a:t>Preliminary results show that </a:t>
            </a:r>
            <a:r>
              <a:rPr lang="en-US" sz="2800" b="1" dirty="0">
                <a:latin typeface="Assistant Medium"/>
              </a:rPr>
              <a:t>hyporheic flux and horizontal velocity can potentially explain the amount of deposited sediment in open traps</a:t>
            </a:r>
            <a:r>
              <a:rPr lang="en-US" sz="2800" dirty="0">
                <a:latin typeface="Assistant Medium"/>
              </a:rPr>
              <a:t>. Closed traps showed little to no relation with hyporheic flux, as expected, but was related to the horizontal velocity and TKE. 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5AF8062-03E9-F063-182E-1EAB2ED82B9E}"/>
              </a:ext>
            </a:extLst>
          </p:cNvPr>
          <p:cNvSpPr txBox="1"/>
          <p:nvPr/>
        </p:nvSpPr>
        <p:spPr>
          <a:xfrm>
            <a:off x="13782400" y="13130913"/>
            <a:ext cx="7340658" cy="830997"/>
          </a:xfrm>
          <a:prstGeom prst="rect">
            <a:avLst/>
          </a:prstGeom>
          <a:solidFill>
            <a:srgbClr val="7FCDBB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ssistant Medium"/>
              </a:rPr>
              <a:t>Settling velocities and different grain sizes are yet to be added to this analysis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C1F072C-4DDD-657E-5AFC-4121894BA634}"/>
              </a:ext>
            </a:extLst>
          </p:cNvPr>
          <p:cNvSpPr txBox="1"/>
          <p:nvPr/>
        </p:nvSpPr>
        <p:spPr>
          <a:xfrm>
            <a:off x="13506473" y="18700143"/>
            <a:ext cx="189341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highlight>
                  <a:srgbClr val="EDF8B1"/>
                </a:highlight>
                <a:latin typeface="Assistant Medium"/>
              </a:rPr>
              <a:t>Results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22265DC-99B2-2350-6DC2-E621AC5D6A74}"/>
              </a:ext>
            </a:extLst>
          </p:cNvPr>
          <p:cNvSpPr txBox="1"/>
          <p:nvPr/>
        </p:nvSpPr>
        <p:spPr>
          <a:xfrm>
            <a:off x="15373559" y="18792475"/>
            <a:ext cx="5480780" cy="584775"/>
          </a:xfrm>
          <a:prstGeom prst="rect">
            <a:avLst/>
          </a:prstGeom>
          <a:solidFill>
            <a:srgbClr val="225EA8"/>
          </a:solidFill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highlight>
                  <a:srgbClr val="225EA8"/>
                </a:highlight>
                <a:latin typeface="Assistant Medium"/>
              </a:rPr>
              <a:t>Seasonal Constituent Hysteresis</a:t>
            </a:r>
          </a:p>
        </p:txBody>
      </p: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1A74FE5D-4DC3-142B-A23B-49FDF6329721}"/>
              </a:ext>
            </a:extLst>
          </p:cNvPr>
          <p:cNvGrpSpPr/>
          <p:nvPr/>
        </p:nvGrpSpPr>
        <p:grpSpPr>
          <a:xfrm>
            <a:off x="13502783" y="19481551"/>
            <a:ext cx="6239048" cy="8144150"/>
            <a:chOff x="13292505" y="19956716"/>
            <a:chExt cx="6239048" cy="8144150"/>
          </a:xfrm>
        </p:grpSpPr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57614618-B636-863A-7903-E4ECFDFDF82E}"/>
                </a:ext>
              </a:extLst>
            </p:cNvPr>
            <p:cNvSpPr/>
            <p:nvPr/>
          </p:nvSpPr>
          <p:spPr>
            <a:xfrm>
              <a:off x="13553650" y="24290733"/>
              <a:ext cx="5977495" cy="38101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A0344F4A-E946-7CA8-70D7-3F2034AD84B1}"/>
                </a:ext>
              </a:extLst>
            </p:cNvPr>
            <p:cNvGrpSpPr/>
            <p:nvPr/>
          </p:nvGrpSpPr>
          <p:grpSpPr>
            <a:xfrm>
              <a:off x="13292505" y="19956716"/>
              <a:ext cx="6239048" cy="8144150"/>
              <a:chOff x="13583347" y="19570518"/>
              <a:chExt cx="7003660" cy="8561099"/>
            </a:xfrm>
          </p:grpSpPr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03EE760B-7142-E294-0C7A-DF90383DF134}"/>
                  </a:ext>
                </a:extLst>
              </p:cNvPr>
              <p:cNvGrpSpPr/>
              <p:nvPr/>
            </p:nvGrpSpPr>
            <p:grpSpPr>
              <a:xfrm>
                <a:off x="13583347" y="19570519"/>
                <a:ext cx="3479105" cy="8561098"/>
                <a:chOff x="13583347" y="19570519"/>
                <a:chExt cx="3479105" cy="8561098"/>
              </a:xfrm>
            </p:grpSpPr>
            <p:pic>
              <p:nvPicPr>
                <p:cNvPr id="108" name="Picture 107" descr="A diagram of water depth&#10;&#10;Description automatically generated">
                  <a:extLst>
                    <a:ext uri="{FF2B5EF4-FFF2-40B4-BE49-F238E27FC236}">
                      <a16:creationId xmlns:a16="http://schemas.microsoft.com/office/drawing/2014/main" id="{26B27191-71F1-0AA6-B7FD-5FD4463D43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/>
                <a:stretch>
                  <a:fillRect/>
                </a:stretch>
              </p:blipFill>
              <p:spPr>
                <a:xfrm>
                  <a:off x="13583348" y="22416617"/>
                  <a:ext cx="3479104" cy="2857500"/>
                </a:xfrm>
                <a:prstGeom prst="rect">
                  <a:avLst/>
                </a:prstGeom>
              </p:spPr>
            </p:pic>
            <p:pic>
              <p:nvPicPr>
                <p:cNvPr id="110" name="Picture 109" descr="A diagram of water depth&#10;&#10;Description automatically generated">
                  <a:extLst>
                    <a:ext uri="{FF2B5EF4-FFF2-40B4-BE49-F238E27FC236}">
                      <a16:creationId xmlns:a16="http://schemas.microsoft.com/office/drawing/2014/main" id="{6A7815BB-5973-EF01-491B-EB14D6391B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3583348" y="25274117"/>
                  <a:ext cx="3479103" cy="2857500"/>
                </a:xfrm>
                <a:prstGeom prst="rect">
                  <a:avLst/>
                </a:prstGeom>
              </p:spPr>
            </p:pic>
            <p:pic>
              <p:nvPicPr>
                <p:cNvPr id="112" name="Picture 111" descr="A graph of water depth&#10;&#10;Description automatically generated">
                  <a:extLst>
                    <a:ext uri="{FF2B5EF4-FFF2-40B4-BE49-F238E27FC236}">
                      <a16:creationId xmlns:a16="http://schemas.microsoft.com/office/drawing/2014/main" id="{3FD52E54-E757-D960-EB92-FAB4ABD7A1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0"/>
                <a:stretch>
                  <a:fillRect/>
                </a:stretch>
              </p:blipFill>
              <p:spPr>
                <a:xfrm>
                  <a:off x="13583347" y="19570519"/>
                  <a:ext cx="3479104" cy="2857500"/>
                </a:xfrm>
                <a:prstGeom prst="rect">
                  <a:avLst/>
                </a:prstGeom>
              </p:spPr>
            </p:pic>
          </p:grpSp>
          <p:pic>
            <p:nvPicPr>
              <p:cNvPr id="132" name="Picture 131" descr="A diagram of water depth&#10;&#10;Description automatically generated">
                <a:extLst>
                  <a:ext uri="{FF2B5EF4-FFF2-40B4-BE49-F238E27FC236}">
                    <a16:creationId xmlns:a16="http://schemas.microsoft.com/office/drawing/2014/main" id="{E140C8F6-1618-D5CA-C52A-5C085A53A89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7062452" y="22422601"/>
                <a:ext cx="3524098" cy="2857500"/>
              </a:xfrm>
              <a:prstGeom prst="rect">
                <a:avLst/>
              </a:prstGeom>
            </p:spPr>
          </p:pic>
          <p:pic>
            <p:nvPicPr>
              <p:cNvPr id="134" name="Picture 133" descr="A diagram of water depth&#10;&#10;Description automatically generated">
                <a:extLst>
                  <a:ext uri="{FF2B5EF4-FFF2-40B4-BE49-F238E27FC236}">
                    <a16:creationId xmlns:a16="http://schemas.microsoft.com/office/drawing/2014/main" id="{787A0737-5D3D-53E2-F92B-AAAC7DAC286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7058338" y="19570518"/>
                <a:ext cx="3528669" cy="2862761"/>
              </a:xfrm>
              <a:prstGeom prst="rect">
                <a:avLst/>
              </a:prstGeom>
            </p:spPr>
          </p:pic>
        </p:grp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C3511254-A548-C3A9-6B3C-31897B700E89}"/>
              </a:ext>
            </a:extLst>
          </p:cNvPr>
          <p:cNvGrpSpPr/>
          <p:nvPr/>
        </p:nvGrpSpPr>
        <p:grpSpPr>
          <a:xfrm>
            <a:off x="19903706" y="19480315"/>
            <a:ext cx="3267572" cy="5440019"/>
            <a:chOff x="22985370" y="19622291"/>
            <a:chExt cx="3528670" cy="5663228"/>
          </a:xfrm>
        </p:grpSpPr>
        <p:pic>
          <p:nvPicPr>
            <p:cNvPr id="118" name="Picture 117" descr="A diagram of water depth&#10;&#10;Description automatically generated">
              <a:extLst>
                <a:ext uri="{FF2B5EF4-FFF2-40B4-BE49-F238E27FC236}">
                  <a16:creationId xmlns:a16="http://schemas.microsoft.com/office/drawing/2014/main" id="{0CB98F74-33A5-7F4D-DD70-B8614632E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/>
            <a:stretch>
              <a:fillRect/>
            </a:stretch>
          </p:blipFill>
          <p:spPr>
            <a:xfrm>
              <a:off x="22985370" y="19622291"/>
              <a:ext cx="3528670" cy="2860243"/>
            </a:xfrm>
            <a:prstGeom prst="rect">
              <a:avLst/>
            </a:prstGeom>
          </p:spPr>
        </p:pic>
        <p:pic>
          <p:nvPicPr>
            <p:cNvPr id="120" name="Picture 119" descr="A graph showing water depth&#10;&#10;Description automatically generated">
              <a:extLst>
                <a:ext uri="{FF2B5EF4-FFF2-40B4-BE49-F238E27FC236}">
                  <a16:creationId xmlns:a16="http://schemas.microsoft.com/office/drawing/2014/main" id="{81B0A7AA-4AE4-3719-807C-658E6A745E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4"/>
            <a:stretch>
              <a:fillRect/>
            </a:stretch>
          </p:blipFill>
          <p:spPr>
            <a:xfrm>
              <a:off x="22985370" y="22428019"/>
              <a:ext cx="3527755" cy="2857500"/>
            </a:xfrm>
            <a:prstGeom prst="rect">
              <a:avLst/>
            </a:prstGeom>
          </p:spPr>
        </p:pic>
      </p:grpSp>
      <p:pic>
        <p:nvPicPr>
          <p:cNvPr id="137" name="Picture 136" descr="A graph showing water depth&#10;&#10;Description automatically generated">
            <a:extLst>
              <a:ext uri="{FF2B5EF4-FFF2-40B4-BE49-F238E27FC236}">
                <a16:creationId xmlns:a16="http://schemas.microsoft.com/office/drawing/2014/main" id="{47F429FE-E4DB-3159-34B0-01EB54B43206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23131350" y="22202002"/>
            <a:ext cx="3328979" cy="2718332"/>
          </a:xfrm>
          <a:prstGeom prst="rect">
            <a:avLst/>
          </a:prstGeom>
        </p:spPr>
      </p:pic>
      <p:pic>
        <p:nvPicPr>
          <p:cNvPr id="139" name="Picture 138" descr="A diagram of water depth&#10;&#10;Description automatically generated">
            <a:extLst>
              <a:ext uri="{FF2B5EF4-FFF2-40B4-BE49-F238E27FC236}">
                <a16:creationId xmlns:a16="http://schemas.microsoft.com/office/drawing/2014/main" id="{F14245A5-AADF-21DE-3347-DF23AA3F3D6B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23147579" y="19481552"/>
            <a:ext cx="3325939" cy="2757743"/>
          </a:xfrm>
          <a:prstGeom prst="rect">
            <a:avLst/>
          </a:prstGeom>
        </p:spPr>
      </p:pic>
      <p:sp>
        <p:nvSpPr>
          <p:cNvPr id="146" name="Rectangle 145">
            <a:extLst>
              <a:ext uri="{FF2B5EF4-FFF2-40B4-BE49-F238E27FC236}">
                <a16:creationId xmlns:a16="http://schemas.microsoft.com/office/drawing/2014/main" id="{0AB51FF9-839C-2018-716C-09CB31ECE5B2}"/>
              </a:ext>
            </a:extLst>
          </p:cNvPr>
          <p:cNvSpPr/>
          <p:nvPr/>
        </p:nvSpPr>
        <p:spPr>
          <a:xfrm>
            <a:off x="16863205" y="25158928"/>
            <a:ext cx="2418454" cy="2027451"/>
          </a:xfrm>
          <a:prstGeom prst="rect">
            <a:avLst/>
          </a:prstGeom>
          <a:solidFill>
            <a:srgbClr val="EDF8B1"/>
          </a:solidFill>
          <a:ln>
            <a:solidFill>
              <a:srgbClr val="FFFFD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095D18ED-7421-7F16-4DF6-62CFBB40E3DB}"/>
              </a:ext>
            </a:extLst>
          </p:cNvPr>
          <p:cNvSpPr txBox="1"/>
          <p:nvPr/>
        </p:nvSpPr>
        <p:spPr>
          <a:xfrm>
            <a:off x="16775307" y="25037181"/>
            <a:ext cx="2594249" cy="2308324"/>
          </a:xfrm>
          <a:prstGeom prst="rect">
            <a:avLst/>
          </a:prstGeom>
          <a:solidFill>
            <a:srgbClr val="EDF8B1"/>
          </a:solidFill>
          <a:ln>
            <a:solidFill>
              <a:srgbClr val="FFFFD9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ssistant Medium"/>
              </a:rPr>
              <a:t>POC concentrations in the spring were too low that no reliable hysteresis could be obtained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3386808B-7C91-743F-9936-411735601F2A}"/>
              </a:ext>
            </a:extLst>
          </p:cNvPr>
          <p:cNvSpPr txBox="1"/>
          <p:nvPr/>
        </p:nvSpPr>
        <p:spPr>
          <a:xfrm>
            <a:off x="20046576" y="25000079"/>
            <a:ext cx="6613895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ssistant Medium"/>
              </a:rPr>
              <a:t>A total of 7 summer and 4 snowmelt high flow events were captured for hysteresis</a:t>
            </a:r>
          </a:p>
          <a:p>
            <a:pPr>
              <a:lnSpc>
                <a:spcPct val="50000"/>
              </a:lnSpc>
            </a:pPr>
            <a:endParaRPr lang="en-US" sz="3000" dirty="0">
              <a:latin typeface="Assistant Medium"/>
            </a:endParaRPr>
          </a:p>
          <a:p>
            <a:r>
              <a:rPr lang="en-US" sz="3000" b="1" dirty="0">
                <a:latin typeface="Assistant Medium"/>
              </a:rPr>
              <a:t>Particulate constituents (SS, POC and TP) exhibited clockwise hysteresis</a:t>
            </a:r>
            <a:r>
              <a:rPr lang="en-US" sz="3000" dirty="0">
                <a:latin typeface="Assistant Medium"/>
              </a:rPr>
              <a:t> in all events for both seasons.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5D5A1000-11E4-8718-56F2-18E240822AAD}"/>
              </a:ext>
            </a:extLst>
          </p:cNvPr>
          <p:cNvSpPr txBox="1"/>
          <p:nvPr/>
        </p:nvSpPr>
        <p:spPr>
          <a:xfrm>
            <a:off x="13474435" y="27808005"/>
            <a:ext cx="1300461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latin typeface="Assistant Medium"/>
              </a:rPr>
              <a:t>Dissolved constituents (DOC and SRP) differed in their behavior. </a:t>
            </a:r>
            <a:r>
              <a:rPr lang="en-US" sz="3000" dirty="0">
                <a:latin typeface="Assistant Medium"/>
              </a:rPr>
              <a:t>Hysteresis for SRP changed for different summer storms. Hysteresis for DOC was consistently counter-clockwise in the summer and consistently clockwise in the spring. This suggests that these constituents might come from different sources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BB144F63-11AE-E52A-80EC-4307B1D29EA4}"/>
              </a:ext>
            </a:extLst>
          </p:cNvPr>
          <p:cNvSpPr txBox="1"/>
          <p:nvPr/>
        </p:nvSpPr>
        <p:spPr>
          <a:xfrm>
            <a:off x="13820755" y="30722359"/>
            <a:ext cx="126988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Assistant Medium"/>
              </a:rPr>
              <a:t>The different degree of hysteresis and their patterns could be explained by the timing of armor layer motion  </a:t>
            </a:r>
          </a:p>
        </p:txBody>
      </p: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8601DF44-1BD9-B4DA-E119-16C152D91C55}"/>
              </a:ext>
            </a:extLst>
          </p:cNvPr>
          <p:cNvGrpSpPr/>
          <p:nvPr/>
        </p:nvGrpSpPr>
        <p:grpSpPr>
          <a:xfrm>
            <a:off x="13715999" y="5859551"/>
            <a:ext cx="7662589" cy="6901848"/>
            <a:chOff x="13545217" y="5859218"/>
            <a:chExt cx="7743810" cy="7164924"/>
          </a:xfrm>
        </p:grpSpPr>
        <p:pic>
          <p:nvPicPr>
            <p:cNvPr id="155" name="Picture 154" descr="A graph of a graph of a fluctuation&#10;&#10;Description automatically generated with medium confidence">
              <a:extLst>
                <a:ext uri="{FF2B5EF4-FFF2-40B4-BE49-F238E27FC236}">
                  <a16:creationId xmlns:a16="http://schemas.microsoft.com/office/drawing/2014/main" id="{8BA8A412-EBAC-577D-D4E7-DDF1EC621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/>
            <a:stretch>
              <a:fillRect/>
            </a:stretch>
          </p:blipFill>
          <p:spPr>
            <a:xfrm>
              <a:off x="13547091" y="5859218"/>
              <a:ext cx="7741936" cy="3596647"/>
            </a:xfrm>
            <a:prstGeom prst="rect">
              <a:avLst/>
            </a:prstGeom>
          </p:spPr>
        </p:pic>
        <p:pic>
          <p:nvPicPr>
            <p:cNvPr id="157" name="Picture 156" descr="A graph of a graph of a graph of a graph of a graph of a graph of a graph of a graph of a graph of a graph of a graph of a graph of a graph of&#10;&#10;Description automatically generated">
              <a:extLst>
                <a:ext uri="{FF2B5EF4-FFF2-40B4-BE49-F238E27FC236}">
                  <a16:creationId xmlns:a16="http://schemas.microsoft.com/office/drawing/2014/main" id="{E60F16C3-01F8-F7BB-4BA5-95A1F9C2A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8"/>
            <a:stretch>
              <a:fillRect/>
            </a:stretch>
          </p:blipFill>
          <p:spPr>
            <a:xfrm>
              <a:off x="13545217" y="9427495"/>
              <a:ext cx="7741936" cy="359664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2405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4026</TotalTime>
  <Words>893</Words>
  <Application>Microsoft Office PowerPoint</Application>
  <PresentationFormat>Custom</PresentationFormat>
  <Paragraphs>145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Arial Black</vt:lpstr>
      <vt:lpstr>Assistant Medium</vt:lpstr>
      <vt:lpstr>Calibri</vt:lpstr>
      <vt:lpstr>Calibri Light</vt:lpstr>
      <vt:lpstr>Cambria Math</vt:lpstr>
      <vt:lpstr>PT Sans</vt:lpstr>
      <vt:lpstr>Tenorite</vt:lpstr>
      <vt:lpstr>Office Theme</vt:lpstr>
      <vt:lpstr>   Impacts of streambed dynamics on nutrient and fine sediment transport in mountain rivers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Hucke Nunez, Nicole (huck4481@vandals.uidaho.edu)</cp:lastModifiedBy>
  <cp:revision>31</cp:revision>
  <dcterms:created xsi:type="dcterms:W3CDTF">2017-04-05T17:51:43Z</dcterms:created>
  <dcterms:modified xsi:type="dcterms:W3CDTF">2024-04-11T01:47:55Z</dcterms:modified>
</cp:coreProperties>
</file>

<file path=docProps/thumbnail.jpeg>
</file>